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29" r:id="rId2"/>
    <p:sldId id="432" r:id="rId3"/>
    <p:sldId id="314" r:id="rId4"/>
    <p:sldId id="316" r:id="rId5"/>
    <p:sldId id="408" r:id="rId6"/>
    <p:sldId id="317" r:id="rId7"/>
    <p:sldId id="332" r:id="rId8"/>
    <p:sldId id="425" r:id="rId9"/>
    <p:sldId id="334" r:id="rId10"/>
    <p:sldId id="335" r:id="rId11"/>
    <p:sldId id="336" r:id="rId12"/>
    <p:sldId id="339" r:id="rId13"/>
    <p:sldId id="373" r:id="rId14"/>
    <p:sldId id="379" r:id="rId15"/>
    <p:sldId id="381" r:id="rId16"/>
    <p:sldId id="383" r:id="rId17"/>
    <p:sldId id="385" r:id="rId18"/>
    <p:sldId id="386" r:id="rId19"/>
    <p:sldId id="387" r:id="rId20"/>
    <p:sldId id="400" r:id="rId21"/>
    <p:sldId id="401" r:id="rId22"/>
    <p:sldId id="402" r:id="rId23"/>
    <p:sldId id="403" r:id="rId24"/>
    <p:sldId id="404" r:id="rId25"/>
    <p:sldId id="405" r:id="rId26"/>
    <p:sldId id="409" r:id="rId2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13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0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374-9036-4F67-BD0F-2BD6D9F59716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C0B98-6450-48C7-976C-DF2DADB8D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3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996B5-F3AC-4CB4-A18F-46EC65D35E64}" type="slidenum">
              <a:rPr lang="en-US" altLang="hu-HU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6</a:t>
            </a:fld>
            <a:endParaRPr lang="en-US" altLang="hu-H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/>
          <a:lstStyle/>
          <a:p>
            <a:endParaRPr lang="hu-HU" altLang="hu-HU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03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87CF93-13BF-470B-97D6-F306053715D5}" type="slidenum">
              <a:rPr lang="en-GB" altLang="hu-HU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GB" altLang="hu-H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altLang="hu-HU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48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FABC88-B927-4D68-A054-1240AE41F9EB}" type="slidenum">
              <a:rPr lang="en-GB" altLang="hu-HU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GB" altLang="hu-H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altLang="hu-HU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573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603F34-897F-4D17-B3BF-716EBC11CBC4}" type="slidenum">
              <a:rPr lang="en-GB" altLang="hu-HU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GB" altLang="hu-H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altLang="hu-HU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30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6408DF-4680-4EDB-BEAD-FA1607F39A6D}" type="slidenum">
              <a:rPr lang="en-GB" altLang="hu-HU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GB" altLang="hu-H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altLang="hu-HU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95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180E-E369-4E0C-ABDB-1603BEEA37A3}" type="datetimeFigureOut">
              <a:rPr lang="hu-HU" smtClean="0"/>
              <a:pPr/>
              <a:t>2016.11.28.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8019-D307-4C24-ABD3-D28B2B80AF3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153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180E-E369-4E0C-ABDB-1603BEEA37A3}" type="datetimeFigureOut">
              <a:rPr lang="hu-HU" smtClean="0"/>
              <a:pPr/>
              <a:t>2016.11.28.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8019-D307-4C24-ABD3-D28B2B80AF3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027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180E-E369-4E0C-ABDB-1603BEEA37A3}" type="datetimeFigureOut">
              <a:rPr lang="hu-HU" smtClean="0"/>
              <a:pPr/>
              <a:t>2016.11.28.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8019-D307-4C24-ABD3-D28B2B80AF3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7372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/>
          <a:p>
            <a:pPr lvl="0"/>
            <a:endParaRPr lang="hu-HU" noProof="0" smtClean="0"/>
          </a:p>
        </p:txBody>
      </p:sp>
      <p:sp>
        <p:nvSpPr>
          <p:cNvPr id="5" name="Dátum hely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1CD3F-01D1-41B2-B4A9-B08D3940B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F56B-8A99-46B0-9678-3263B9981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180E-E369-4E0C-ABDB-1603BEEA37A3}" type="datetimeFigureOut">
              <a:rPr lang="hu-HU" smtClean="0"/>
              <a:pPr/>
              <a:t>2016.11.28.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8019-D307-4C24-ABD3-D28B2B80AF3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81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180E-E369-4E0C-ABDB-1603BEEA37A3}" type="datetimeFigureOut">
              <a:rPr lang="hu-HU" smtClean="0"/>
              <a:pPr/>
              <a:t>2016.11.28.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8019-D307-4C24-ABD3-D28B2B80AF3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2285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180E-E369-4E0C-ABDB-1603BEEA37A3}" type="datetimeFigureOut">
              <a:rPr lang="hu-HU" smtClean="0"/>
              <a:pPr/>
              <a:t>2016.11.28.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8019-D307-4C24-ABD3-D28B2B80AF3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9926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180E-E369-4E0C-ABDB-1603BEEA37A3}" type="datetimeFigureOut">
              <a:rPr lang="hu-HU" smtClean="0"/>
              <a:pPr/>
              <a:t>2016.11.28.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8019-D307-4C24-ABD3-D28B2B80AF3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7447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180E-E369-4E0C-ABDB-1603BEEA37A3}" type="datetimeFigureOut">
              <a:rPr lang="hu-HU" smtClean="0"/>
              <a:pPr/>
              <a:t>2016.11.28.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8019-D307-4C24-ABD3-D28B2B80AF3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935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180E-E369-4E0C-ABDB-1603BEEA37A3}" type="datetimeFigureOut">
              <a:rPr lang="hu-HU" smtClean="0"/>
              <a:pPr/>
              <a:t>2016.11.28.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8019-D307-4C24-ABD3-D28B2B80AF3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30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180E-E369-4E0C-ABDB-1603BEEA37A3}" type="datetimeFigureOut">
              <a:rPr lang="hu-HU" smtClean="0"/>
              <a:pPr/>
              <a:t>2016.11.28.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8019-D307-4C24-ABD3-D28B2B80AF3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673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180E-E369-4E0C-ABDB-1603BEEA37A3}" type="datetimeFigureOut">
              <a:rPr lang="hu-HU" smtClean="0"/>
              <a:pPr/>
              <a:t>2016.11.28.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8019-D307-4C24-ABD3-D28B2B80AF3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716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F180E-E369-4E0C-ABDB-1603BEEA37A3}" type="datetimeFigureOut">
              <a:rPr lang="hu-HU" smtClean="0"/>
              <a:pPr/>
              <a:t>2016.11.28.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D8019-D307-4C24-ABD3-D28B2B80AF3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13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3600" dirty="0" err="1" smtClean="0"/>
              <a:t>Ökológiai</a:t>
            </a:r>
            <a:r>
              <a:rPr lang="en-GB" sz="3600" dirty="0" smtClean="0"/>
              <a:t> </a:t>
            </a:r>
            <a:r>
              <a:rPr lang="en-GB" sz="3600" dirty="0" err="1" smtClean="0"/>
              <a:t>szemlélet</a:t>
            </a:r>
            <a:r>
              <a:rPr lang="en-GB" sz="3600" dirty="0" smtClean="0"/>
              <a:t> </a:t>
            </a:r>
            <a:r>
              <a:rPr lang="en-GB" sz="3600" dirty="0" err="1" smtClean="0"/>
              <a:t>alkalmazásának</a:t>
            </a:r>
            <a:r>
              <a:rPr lang="en-GB" sz="3600" dirty="0" smtClean="0"/>
              <a:t> </a:t>
            </a:r>
            <a:r>
              <a:rPr lang="en-GB" sz="3600" dirty="0" err="1" smtClean="0"/>
              <a:t>lehetőségei</a:t>
            </a:r>
            <a:r>
              <a:rPr lang="en-GB" sz="3600" dirty="0" smtClean="0"/>
              <a:t> </a:t>
            </a:r>
            <a:r>
              <a:rPr lang="en-GB" sz="3600" dirty="0" err="1" smtClean="0"/>
              <a:t>az</a:t>
            </a:r>
            <a:r>
              <a:rPr lang="en-GB" sz="3600" dirty="0" smtClean="0"/>
              <a:t> </a:t>
            </a:r>
            <a:r>
              <a:rPr lang="en-GB" sz="3600" dirty="0" err="1" smtClean="0"/>
              <a:t>élelmiszerellátási</a:t>
            </a:r>
            <a:r>
              <a:rPr lang="en-GB" sz="3600" dirty="0" smtClean="0"/>
              <a:t> </a:t>
            </a:r>
            <a:r>
              <a:rPr lang="en-GB" sz="3600" dirty="0" err="1" smtClean="0"/>
              <a:t>rendszerekben</a:t>
            </a:r>
            <a:r>
              <a:rPr lang="en-GB" sz="3600" dirty="0" smtClean="0"/>
              <a:t> (</a:t>
            </a:r>
            <a:r>
              <a:rPr lang="en-GB" sz="3600" dirty="0" err="1" smtClean="0"/>
              <a:t>tömegáru</a:t>
            </a:r>
            <a:r>
              <a:rPr lang="en-GB" sz="3600" dirty="0" smtClean="0"/>
              <a:t>, </a:t>
            </a:r>
            <a:r>
              <a:rPr lang="en-GB" sz="3600" dirty="0" err="1" smtClean="0"/>
              <a:t>helyi</a:t>
            </a:r>
            <a:r>
              <a:rPr lang="en-GB" sz="3600" dirty="0" smtClean="0"/>
              <a:t> </a:t>
            </a:r>
            <a:r>
              <a:rPr lang="en-GB" sz="3600" dirty="0" err="1" smtClean="0"/>
              <a:t>termék</a:t>
            </a:r>
            <a:r>
              <a:rPr lang="en-GB" sz="3600" dirty="0" smtClean="0"/>
              <a:t>, </a:t>
            </a:r>
            <a:r>
              <a:rPr lang="en-GB" sz="3600" dirty="0" err="1" smtClean="0"/>
              <a:t>stb</a:t>
            </a:r>
            <a:r>
              <a:rPr lang="en-GB" sz="3600" dirty="0" smtClean="0"/>
              <a:t>. </a:t>
            </a:r>
            <a:r>
              <a:rPr lang="en-GB" sz="3600" dirty="0" err="1" smtClean="0"/>
              <a:t>az</a:t>
            </a:r>
            <a:r>
              <a:rPr lang="en-GB" sz="3600" dirty="0" smtClean="0"/>
              <a:t> </a:t>
            </a:r>
            <a:r>
              <a:rPr lang="en-GB" sz="3600" dirty="0" err="1" smtClean="0"/>
              <a:t>alternatív</a:t>
            </a:r>
            <a:r>
              <a:rPr lang="en-GB" sz="3600" dirty="0" smtClean="0"/>
              <a:t> </a:t>
            </a:r>
            <a:r>
              <a:rPr lang="en-GB" sz="3600" dirty="0" err="1" smtClean="0"/>
              <a:t>értékesítés</a:t>
            </a:r>
            <a:r>
              <a:rPr lang="en-GB" sz="3600" dirty="0" smtClean="0"/>
              <a:t> </a:t>
            </a:r>
            <a:r>
              <a:rPr lang="en-GB" sz="3600" dirty="0" err="1" smtClean="0"/>
              <a:t>területén</a:t>
            </a:r>
            <a:r>
              <a:rPr lang="en-GB" sz="3600" dirty="0" smtClean="0"/>
              <a:t>)</a:t>
            </a:r>
            <a:r>
              <a:rPr lang="hu-HU" sz="3600" dirty="0" smtClean="0"/>
              <a:t/>
            </a:r>
            <a:br>
              <a:rPr lang="hu-HU" sz="3600" dirty="0" smtClean="0"/>
            </a:br>
            <a:endParaRPr lang="en-US" sz="36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sz="3200" dirty="0" err="1" smtClean="0"/>
              <a:t>Em.Prof</a:t>
            </a:r>
            <a:r>
              <a:rPr lang="hu-HU" sz="3200" dirty="0" smtClean="0"/>
              <a:t>.  Dr. Fehér István</a:t>
            </a:r>
          </a:p>
          <a:p>
            <a:r>
              <a:rPr lang="hu-HU" sz="3200" dirty="0" smtClean="0"/>
              <a:t>SZIE-GTK</a:t>
            </a:r>
            <a:endParaRPr 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738" name="Rectangle 2"/>
          <p:cNvSpPr>
            <a:spLocks noGrp="1"/>
          </p:cNvSpPr>
          <p:nvPr>
            <p:ph type="title" idx="4294967295"/>
          </p:nvPr>
        </p:nvSpPr>
        <p:spPr>
          <a:xfrm>
            <a:off x="285751" y="188914"/>
            <a:ext cx="11906249" cy="4159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ÉLELMISZERLÁNC VESZTESÉGE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102785" y="2060576"/>
            <a:ext cx="2688167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>
                <a:latin typeface="Times New Roman" pitchFamily="18" charset="0"/>
              </a:rPr>
              <a:t>Elő-feldolgozás</a:t>
            </a:r>
            <a:endParaRPr lang="en-US" altLang="hu-HU" sz="2400">
              <a:latin typeface="Times New Roman" pitchFamily="18" charset="0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390651" y="2857501"/>
            <a:ext cx="2592916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>
                <a:latin typeface="Times New Roman" pitchFamily="18" charset="0"/>
              </a:rPr>
              <a:t>Szállítás</a:t>
            </a:r>
            <a:endParaRPr lang="en-US" altLang="hu-HU" sz="2400">
              <a:latin typeface="Times New Roman" pitchFamily="18" charset="0"/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583267" y="3357564"/>
            <a:ext cx="2590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>
                <a:latin typeface="Times New Roman" pitchFamily="18" charset="0"/>
              </a:rPr>
              <a:t>Raktározás</a:t>
            </a:r>
            <a:endParaRPr lang="en-US" altLang="hu-HU" sz="2400">
              <a:latin typeface="Times New Roman" pitchFamily="18" charset="0"/>
            </a:endParaRPr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>
            <a:off x="334434" y="500063"/>
            <a:ext cx="2976033" cy="571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 altLang="hu-HU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336551" y="428626"/>
            <a:ext cx="3164416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>
                <a:latin typeface="Times New Roman" pitchFamily="18" charset="0"/>
              </a:rPr>
              <a:t>Termelők</a:t>
            </a:r>
            <a:endParaRPr lang="en-US" altLang="hu-HU" sz="2400">
              <a:latin typeface="Times New Roman" pitchFamily="18" charset="0"/>
            </a:endParaRP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1871134" y="4005263"/>
            <a:ext cx="2592917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>
                <a:latin typeface="Times New Roman" pitchFamily="18" charset="0"/>
              </a:rPr>
              <a:t>Feldolgozás/</a:t>
            </a:r>
            <a:r>
              <a:rPr lang="en-GB" altLang="hu-HU" sz="2400">
                <a:latin typeface="Times New Roman" pitchFamily="18" charset="0"/>
              </a:rPr>
              <a:t> </a:t>
            </a:r>
            <a:r>
              <a:rPr lang="hu-HU" altLang="hu-HU" sz="2400">
                <a:latin typeface="Times New Roman" pitchFamily="18" charset="0"/>
              </a:rPr>
              <a:t>Csomagolás</a:t>
            </a:r>
            <a:endParaRPr lang="en-US" altLang="hu-HU" sz="2400">
              <a:latin typeface="Times New Roman" pitchFamily="18" charset="0"/>
            </a:endParaRP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256367" y="4941889"/>
            <a:ext cx="259291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hu-HU" sz="2400">
                <a:latin typeface="Times New Roman" pitchFamily="18" charset="0"/>
              </a:rPr>
              <a:t>Marketing</a:t>
            </a:r>
            <a:endParaRPr lang="en-US" altLang="hu-HU" sz="2400">
              <a:latin typeface="Times New Roman" pitchFamily="18" charset="0"/>
            </a:endParaRP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2639485" y="5516564"/>
            <a:ext cx="2592916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hu-HU" altLang="hu-HU" sz="2400">
                <a:latin typeface="Times New Roman" pitchFamily="18" charset="0"/>
              </a:rPr>
              <a:t>Ételmaradék</a:t>
            </a:r>
            <a:endParaRPr lang="en-US" altLang="hu-HU" sz="2400">
              <a:latin typeface="Times New Roman" pitchFamily="18" charset="0"/>
            </a:endParaRP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158751" y="1196975"/>
            <a:ext cx="3634316" cy="731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hu-HU" altLang="hu-HU" sz="2400">
                <a:latin typeface="Times New Roman" pitchFamily="18" charset="0"/>
              </a:rPr>
              <a:t>Termesztési veszteség</a:t>
            </a:r>
            <a:endParaRPr lang="en-US" altLang="hu-HU" sz="2400">
              <a:latin typeface="Times New Roman" pitchFamily="18" charset="0"/>
            </a:endParaRP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3793067" y="1196976"/>
            <a:ext cx="4607984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Times New Roman" pitchFamily="18" charset="0"/>
              </a:rPr>
              <a:t>Kártevők és betegségek</a:t>
            </a:r>
            <a:endParaRPr lang="en-US" altLang="hu-HU" sz="2000">
              <a:latin typeface="Times New Roman" pitchFamily="18" charset="0"/>
            </a:endParaRPr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4080934" y="2133601"/>
            <a:ext cx="355176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Times New Roman" pitchFamily="18" charset="0"/>
              </a:rPr>
              <a:t>Törött szem</a:t>
            </a:r>
            <a:r>
              <a:rPr lang="en-GB" altLang="hu-HU" sz="2000">
                <a:latin typeface="Times New Roman" pitchFamily="18" charset="0"/>
              </a:rPr>
              <a:t>, </a:t>
            </a:r>
            <a:r>
              <a:rPr lang="hu-HU" altLang="hu-HU" sz="2000">
                <a:latin typeface="Times New Roman" pitchFamily="18" charset="0"/>
              </a:rPr>
              <a:t>hántolás</a:t>
            </a:r>
            <a:endParaRPr lang="en-US" altLang="hu-HU" sz="2000">
              <a:latin typeface="Times New Roman" pitchFamily="18" charset="0"/>
            </a:endParaRP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4176185" y="2708276"/>
            <a:ext cx="547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Times New Roman" pitchFamily="18" charset="0"/>
              </a:rPr>
              <a:t>Kiömlés, szivárgás</a:t>
            </a:r>
            <a:endParaRPr lang="en-US" altLang="hu-HU" sz="2000">
              <a:latin typeface="Times New Roman" pitchFamily="18" charset="0"/>
            </a:endParaRPr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4324351" y="3357563"/>
            <a:ext cx="5518149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Times New Roman" pitchFamily="18" charset="0"/>
              </a:rPr>
              <a:t>Rovar</a:t>
            </a:r>
            <a:r>
              <a:rPr lang="en-GB" altLang="hu-HU" sz="2000">
                <a:latin typeface="Times New Roman" pitchFamily="18" charset="0"/>
              </a:rPr>
              <a:t>, r</a:t>
            </a:r>
            <a:r>
              <a:rPr lang="hu-HU" altLang="hu-HU" sz="2000">
                <a:latin typeface="Times New Roman" pitchFamily="18" charset="0"/>
              </a:rPr>
              <a:t>ágcsáló</a:t>
            </a:r>
            <a:r>
              <a:rPr lang="en-GB" altLang="hu-HU" sz="2000">
                <a:latin typeface="Times New Roman" pitchFamily="18" charset="0"/>
              </a:rPr>
              <a:t>, ba</a:t>
            </a:r>
            <a:r>
              <a:rPr lang="hu-HU" altLang="hu-HU" sz="2000">
                <a:latin typeface="Times New Roman" pitchFamily="18" charset="0"/>
              </a:rPr>
              <a:t>ktérium</a:t>
            </a:r>
            <a:endParaRPr lang="en-US" altLang="hu-HU" sz="2000">
              <a:latin typeface="Times New Roman" pitchFamily="18" charset="0"/>
            </a:endParaRP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4656667" y="4076701"/>
            <a:ext cx="3071284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Times New Roman" pitchFamily="18" charset="0"/>
              </a:rPr>
              <a:t>Hámozás</a:t>
            </a:r>
            <a:r>
              <a:rPr lang="en-GB" altLang="hu-HU" sz="2000">
                <a:latin typeface="Times New Roman" pitchFamily="18" charset="0"/>
              </a:rPr>
              <a:t>, </a:t>
            </a:r>
            <a:r>
              <a:rPr lang="hu-HU" altLang="hu-HU" sz="2000">
                <a:latin typeface="Times New Roman" pitchFamily="18" charset="0"/>
              </a:rPr>
              <a:t>darabolás</a:t>
            </a:r>
            <a:r>
              <a:rPr lang="en-GB" altLang="hu-HU" sz="2000">
                <a:latin typeface="Times New Roman" pitchFamily="18" charset="0"/>
              </a:rPr>
              <a:t>, </a:t>
            </a:r>
            <a:endParaRPr lang="en-US" altLang="hu-HU" sz="2000">
              <a:latin typeface="Times New Roman" pitchFamily="18" charset="0"/>
            </a:endParaRP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5039784" y="4941889"/>
            <a:ext cx="623993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Times New Roman" pitchFamily="18" charset="0"/>
              </a:rPr>
              <a:t>Kiskereskedelem</a:t>
            </a:r>
            <a:endParaRPr lang="en-US" altLang="hu-HU" sz="2000">
              <a:latin typeface="Times New Roman" pitchFamily="18" charset="0"/>
            </a:endParaRPr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5327651" y="5445126"/>
            <a:ext cx="289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Times New Roman" pitchFamily="18" charset="0"/>
              </a:rPr>
              <a:t>Fogyasztók/</a:t>
            </a:r>
            <a:r>
              <a:rPr lang="en-GB" altLang="hu-HU" sz="2000">
                <a:latin typeface="Times New Roman" pitchFamily="18" charset="0"/>
              </a:rPr>
              <a:t> </a:t>
            </a:r>
            <a:r>
              <a:rPr lang="hu-HU" altLang="hu-HU" sz="2000">
                <a:latin typeface="Times New Roman" pitchFamily="18" charset="0"/>
              </a:rPr>
              <a:t>kereskedők</a:t>
            </a:r>
            <a:endParaRPr lang="en-US" altLang="hu-HU" sz="2000">
              <a:latin typeface="Times New Roman" pitchFamily="18" charset="0"/>
            </a:endParaRPr>
          </a:p>
        </p:txBody>
      </p:sp>
      <p:sp>
        <p:nvSpPr>
          <p:cNvPr id="62483" name="Oval 19"/>
          <p:cNvSpPr>
            <a:spLocks noChangeArrowheads="1"/>
          </p:cNvSpPr>
          <p:nvPr/>
        </p:nvSpPr>
        <p:spPr bwMode="auto">
          <a:xfrm>
            <a:off x="4178301" y="6308725"/>
            <a:ext cx="2976033" cy="5032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 altLang="hu-HU"/>
          </a:p>
        </p:txBody>
      </p:sp>
      <p:sp>
        <p:nvSpPr>
          <p:cNvPr id="62484" name="Text Box 20"/>
          <p:cNvSpPr txBox="1">
            <a:spLocks noChangeArrowheads="1"/>
          </p:cNvSpPr>
          <p:nvPr/>
        </p:nvSpPr>
        <p:spPr bwMode="auto">
          <a:xfrm>
            <a:off x="4233334" y="6308725"/>
            <a:ext cx="311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>
                <a:latin typeface="Times New Roman" pitchFamily="18" charset="0"/>
              </a:rPr>
              <a:t>Fogyasztók</a:t>
            </a:r>
            <a:endParaRPr lang="en-US" altLang="hu-HU" sz="2400">
              <a:latin typeface="Times New Roman" pitchFamily="18" charset="0"/>
            </a:endParaRPr>
          </a:p>
        </p:txBody>
      </p:sp>
      <p:sp>
        <p:nvSpPr>
          <p:cNvPr id="62485" name="Line 21"/>
          <p:cNvSpPr>
            <a:spLocks noChangeShapeType="1"/>
          </p:cNvSpPr>
          <p:nvPr/>
        </p:nvSpPr>
        <p:spPr bwMode="auto">
          <a:xfrm>
            <a:off x="2095500" y="714375"/>
            <a:ext cx="0" cy="360363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86" name="Line 22"/>
          <p:cNvSpPr>
            <a:spLocks noChangeShapeType="1"/>
          </p:cNvSpPr>
          <p:nvPr/>
        </p:nvSpPr>
        <p:spPr bwMode="auto">
          <a:xfrm>
            <a:off x="4559300" y="6092826"/>
            <a:ext cx="0" cy="360363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87" name="Text Box 23"/>
          <p:cNvSpPr txBox="1">
            <a:spLocks noChangeArrowheads="1"/>
          </p:cNvSpPr>
          <p:nvPr/>
        </p:nvSpPr>
        <p:spPr bwMode="auto">
          <a:xfrm>
            <a:off x="8496301" y="1243013"/>
            <a:ext cx="364701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hu-HU" sz="2400">
                <a:latin typeface="Times New Roman" pitchFamily="18" charset="0"/>
              </a:rPr>
              <a:t>20-40%</a:t>
            </a:r>
            <a:endParaRPr lang="en-US" altLang="hu-HU" sz="2400">
              <a:latin typeface="Times New Roman" pitchFamily="18" charset="0"/>
            </a:endParaRPr>
          </a:p>
        </p:txBody>
      </p:sp>
      <p:sp>
        <p:nvSpPr>
          <p:cNvPr id="62488" name="Text Box 24"/>
          <p:cNvSpPr txBox="1">
            <a:spLocks noChangeArrowheads="1"/>
          </p:cNvSpPr>
          <p:nvPr/>
        </p:nvSpPr>
        <p:spPr bwMode="auto">
          <a:xfrm>
            <a:off x="8398934" y="2557463"/>
            <a:ext cx="3989917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81088" indent="-1081088">
              <a:spcBef>
                <a:spcPct val="50000"/>
              </a:spcBef>
            </a:pPr>
            <a:r>
              <a:rPr lang="hu-HU" altLang="hu-HU" sz="2000">
                <a:latin typeface="Times New Roman" pitchFamily="18" charset="0"/>
              </a:rPr>
              <a:t>1</a:t>
            </a:r>
            <a:r>
              <a:rPr lang="en-GB" altLang="hu-HU" sz="2000">
                <a:latin typeface="Times New Roman" pitchFamily="18" charset="0"/>
              </a:rPr>
              <a:t>0-15% </a:t>
            </a:r>
            <a:r>
              <a:rPr lang="hu-HU" altLang="hu-HU" sz="2000">
                <a:latin typeface="Times New Roman" pitchFamily="18" charset="0"/>
              </a:rPr>
              <a:t>mennyiségben</a:t>
            </a:r>
          </a:p>
          <a:p>
            <a:pPr marL="1081088" indent="-1081088">
              <a:spcBef>
                <a:spcPct val="50000"/>
              </a:spcBef>
            </a:pPr>
            <a:endParaRPr lang="hu-HU" altLang="hu-HU" sz="2000">
              <a:latin typeface="Times New Roman" pitchFamily="18" charset="0"/>
            </a:endParaRPr>
          </a:p>
          <a:p>
            <a:pPr marL="1081088" indent="-1081088">
              <a:spcBef>
                <a:spcPct val="50000"/>
              </a:spcBef>
            </a:pPr>
            <a:endParaRPr lang="en-GB" altLang="hu-HU" sz="2000">
              <a:latin typeface="Times New Roman" pitchFamily="18" charset="0"/>
            </a:endParaRPr>
          </a:p>
          <a:p>
            <a:pPr marL="1081088" indent="-1081088">
              <a:spcBef>
                <a:spcPct val="50000"/>
              </a:spcBef>
            </a:pPr>
            <a:r>
              <a:rPr lang="en-GB" altLang="hu-HU" sz="2000">
                <a:latin typeface="Times New Roman" pitchFamily="18" charset="0"/>
              </a:rPr>
              <a:t>25-50% </a:t>
            </a:r>
            <a:r>
              <a:rPr lang="hu-HU" altLang="hu-HU" sz="2000">
                <a:latin typeface="Times New Roman" pitchFamily="18" charset="0"/>
              </a:rPr>
              <a:t>értékben </a:t>
            </a:r>
            <a:r>
              <a:rPr lang="en-GB" altLang="hu-HU" sz="2000">
                <a:latin typeface="Times New Roman" pitchFamily="18" charset="0"/>
              </a:rPr>
              <a:t>(</a:t>
            </a:r>
            <a:r>
              <a:rPr lang="hu-HU" altLang="hu-HU" sz="2000">
                <a:latin typeface="Times New Roman" pitchFamily="18" charset="0"/>
              </a:rPr>
              <a:t>minőség</a:t>
            </a:r>
            <a:r>
              <a:rPr lang="en-GB" altLang="hu-HU" sz="2000">
                <a:latin typeface="Times New Roman" pitchFamily="18" charset="0"/>
              </a:rPr>
              <a:t>)</a:t>
            </a:r>
            <a:endParaRPr lang="en-US" altLang="hu-HU" sz="2000">
              <a:latin typeface="Times New Roman" pitchFamily="18" charset="0"/>
            </a:endParaRPr>
          </a:p>
          <a:p>
            <a:pPr marL="1081088" indent="-1081088">
              <a:spcBef>
                <a:spcPct val="50000"/>
              </a:spcBef>
            </a:pPr>
            <a:endParaRPr lang="en-US" altLang="hu-HU" sz="2400">
              <a:latin typeface="Times New Roman" pitchFamily="18" charset="0"/>
            </a:endParaRPr>
          </a:p>
        </p:txBody>
      </p:sp>
      <p:sp>
        <p:nvSpPr>
          <p:cNvPr id="62489" name="AutoShape 25"/>
          <p:cNvSpPr>
            <a:spLocks/>
          </p:cNvSpPr>
          <p:nvPr/>
        </p:nvSpPr>
        <p:spPr bwMode="auto">
          <a:xfrm>
            <a:off x="7727951" y="2132013"/>
            <a:ext cx="1151467" cy="2736850"/>
          </a:xfrm>
          <a:prstGeom prst="rightBrace">
            <a:avLst>
              <a:gd name="adj1" fmla="val 24385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 altLang="hu-HU"/>
          </a:p>
        </p:txBody>
      </p:sp>
      <p:sp>
        <p:nvSpPr>
          <p:cNvPr id="62490" name="AutoShape 26"/>
          <p:cNvSpPr>
            <a:spLocks/>
          </p:cNvSpPr>
          <p:nvPr/>
        </p:nvSpPr>
        <p:spPr bwMode="auto">
          <a:xfrm>
            <a:off x="7727951" y="4941888"/>
            <a:ext cx="1151467" cy="1295400"/>
          </a:xfrm>
          <a:prstGeom prst="rightBrace">
            <a:avLst>
              <a:gd name="adj1" fmla="val 11535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 altLang="hu-HU"/>
          </a:p>
        </p:txBody>
      </p:sp>
      <p:sp>
        <p:nvSpPr>
          <p:cNvPr id="62491" name="Text Box 27"/>
          <p:cNvSpPr txBox="1">
            <a:spLocks noChangeArrowheads="1"/>
          </p:cNvSpPr>
          <p:nvPr/>
        </p:nvSpPr>
        <p:spPr bwMode="auto">
          <a:xfrm>
            <a:off x="8591551" y="5157789"/>
            <a:ext cx="441748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81088" indent="-1081088">
              <a:spcBef>
                <a:spcPct val="50000"/>
              </a:spcBef>
            </a:pPr>
            <a:r>
              <a:rPr lang="en-GB" altLang="hu-HU" sz="2000">
                <a:latin typeface="Times New Roman" pitchFamily="18" charset="0"/>
              </a:rPr>
              <a:t>5-30% </a:t>
            </a:r>
            <a:r>
              <a:rPr lang="hu-HU" altLang="hu-HU" sz="2000">
                <a:latin typeface="Times New Roman" pitchFamily="18" charset="0"/>
              </a:rPr>
              <a:t>fejlett országok</a:t>
            </a:r>
          </a:p>
          <a:p>
            <a:pPr marL="1081088" indent="-1081088">
              <a:spcBef>
                <a:spcPct val="50000"/>
              </a:spcBef>
            </a:pPr>
            <a:r>
              <a:rPr lang="en-GB" altLang="hu-HU" sz="2000">
                <a:latin typeface="Times New Roman" pitchFamily="18" charset="0"/>
              </a:rPr>
              <a:t>2-20% </a:t>
            </a:r>
            <a:r>
              <a:rPr lang="hu-HU" altLang="hu-HU" sz="2000">
                <a:latin typeface="Times New Roman" pitchFamily="18" charset="0"/>
              </a:rPr>
              <a:t>fejlődő országok</a:t>
            </a:r>
            <a:endParaRPr lang="en-US" altLang="hu-HU" sz="2000">
              <a:latin typeface="Times New Roman" pitchFamily="18" charset="0"/>
            </a:endParaRPr>
          </a:p>
        </p:txBody>
      </p:sp>
      <p:sp>
        <p:nvSpPr>
          <p:cNvPr id="62492" name="Text Box 28"/>
          <p:cNvSpPr txBox="1">
            <a:spLocks noChangeArrowheads="1"/>
          </p:cNvSpPr>
          <p:nvPr/>
        </p:nvSpPr>
        <p:spPr bwMode="auto">
          <a:xfrm>
            <a:off x="3615267" y="620713"/>
            <a:ext cx="85767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400">
                <a:solidFill>
                  <a:srgbClr val="990000"/>
                </a:solidFill>
                <a:latin typeface="Times New Roman" pitchFamily="18" charset="0"/>
              </a:rPr>
              <a:t>Ételmaradék = el nem zárt vízcsap                </a:t>
            </a:r>
            <a:r>
              <a:rPr lang="hu-HU" altLang="hu-HU" sz="1200">
                <a:solidFill>
                  <a:srgbClr val="990000"/>
                </a:solidFill>
                <a:latin typeface="Times New Roman" pitchFamily="18" charset="0"/>
              </a:rPr>
              <a:t>			</a:t>
            </a:r>
          </a:p>
        </p:txBody>
      </p:sp>
      <p:sp>
        <p:nvSpPr>
          <p:cNvPr id="62493" name="Text Box 29"/>
          <p:cNvSpPr txBox="1">
            <a:spLocks noChangeArrowheads="1"/>
          </p:cNvSpPr>
          <p:nvPr/>
        </p:nvSpPr>
        <p:spPr bwMode="auto">
          <a:xfrm>
            <a:off x="1" y="6553200"/>
            <a:ext cx="52620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400">
                <a:latin typeface="Times New Roman" pitchFamily="18" charset="0"/>
              </a:rPr>
              <a:t>Forrás:</a:t>
            </a:r>
            <a:r>
              <a:rPr lang="en-US" altLang="hu-HU" sz="1400">
                <a:latin typeface="Times New Roman" pitchFamily="18" charset="0"/>
              </a:rPr>
              <a:t> </a:t>
            </a:r>
            <a:r>
              <a:rPr lang="hu-HU" altLang="hu-HU" sz="1400">
                <a:latin typeface="Times New Roman" pitchFamily="18" charset="0"/>
              </a:rPr>
              <a:t>IWMI ([2007)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58764"/>
            <a:ext cx="10972800" cy="433387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VÁLASZOK ÉS KIHÍVÁSOK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5175"/>
            <a:ext cx="7823200" cy="5472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altLang="hu-HU" sz="2000" b="1" smtClean="0">
                <a:latin typeface="Times New Roman" pitchFamily="18" charset="0"/>
              </a:rPr>
              <a:t>Termelékenység növelése</a:t>
            </a:r>
          </a:p>
          <a:p>
            <a:pPr lv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hu-HU" altLang="hu-HU" sz="2000" smtClean="0">
                <a:latin typeface="Times New Roman" pitchFamily="18" charset="0"/>
              </a:rPr>
              <a:t> -  Fizikai víztermelékenység – több termés/csepp víz</a:t>
            </a:r>
          </a:p>
          <a:p>
            <a:pPr lvl="1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hu-HU" altLang="hu-HU" sz="2000" smtClean="0">
                <a:latin typeface="Times New Roman" pitchFamily="18" charset="0"/>
              </a:rPr>
              <a:t> - Gazdasági víztermelékenység – több érték/csepp víz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altLang="hu-HU" sz="2000" b="1" smtClean="0">
                <a:latin typeface="Times New Roman" pitchFamily="18" charset="0"/>
              </a:rPr>
              <a:t>Beruházás ösztönzése a természetes csapadékkal és  öntözéssel ellátott területek termelékenységének növelése érdekében</a:t>
            </a:r>
            <a:endParaRPr lang="hu-HU" altLang="hu-HU" sz="20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altLang="hu-HU" sz="2000" b="1" smtClean="0">
                <a:latin typeface="Times New Roman" pitchFamily="18" charset="0"/>
              </a:rPr>
              <a:t>Víztermelékenység javítása</a:t>
            </a:r>
            <a:br>
              <a:rPr lang="hu-HU" altLang="hu-HU" sz="2000" b="1" smtClean="0">
                <a:latin typeface="Times New Roman" pitchFamily="18" charset="0"/>
              </a:rPr>
            </a:br>
            <a:r>
              <a:rPr lang="hu-HU" altLang="hu-HU" sz="2000" b="1" smtClean="0">
                <a:latin typeface="Times New Roman" pitchFamily="18" charset="0"/>
              </a:rPr>
              <a:t> </a:t>
            </a:r>
            <a:r>
              <a:rPr lang="hu-HU" altLang="hu-HU" sz="2000" smtClean="0">
                <a:latin typeface="Times New Roman" pitchFamily="18" charset="0"/>
              </a:rPr>
              <a:t>- Technikailag megoldható, de a gazdák sokkal inkább a területi termelékenységet optimalizálják a víztermelékenység helyett,  elsősorban ott, ahol támogatják a vízhasználatot</a:t>
            </a:r>
            <a:br>
              <a:rPr lang="hu-HU" altLang="hu-HU" sz="2000" smtClean="0">
                <a:latin typeface="Times New Roman" pitchFamily="18" charset="0"/>
              </a:rPr>
            </a:br>
            <a:r>
              <a:rPr lang="hu-HU" altLang="hu-HU" sz="2000" smtClean="0">
                <a:latin typeface="Times New Roman" pitchFamily="18" charset="0"/>
              </a:rPr>
              <a:t> - Milyen megfelelő ösztönzőkre van szükség?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hu-HU" altLang="hu-HU" sz="2000" b="1" smtClean="0"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altLang="hu-HU" sz="2000" b="1" smtClean="0">
                <a:latin typeface="Times New Roman" pitchFamily="18" charset="0"/>
              </a:rPr>
              <a:t>Élelmiszer-kereskedelem elősegítése a vízben gazdag és vízszegény régiók között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hu-HU" altLang="hu-HU" sz="2000" b="1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altLang="hu-HU" sz="2000" b="1" smtClean="0">
                <a:latin typeface="Times New Roman" pitchFamily="18" charset="0"/>
              </a:rPr>
              <a:t>Veszteség csökkentése az élelmiszerláncban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hu-HU" altLang="hu-HU" sz="2000" b="1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hu-HU" altLang="hu-HU" sz="2000" b="1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hu-HU" altLang="hu-HU" sz="2000" b="1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hu-HU" altLang="hu-HU" sz="2000" smtClean="0"/>
          </a:p>
        </p:txBody>
      </p:sp>
      <p:pic>
        <p:nvPicPr>
          <p:cNvPr id="634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03067" y="836614"/>
            <a:ext cx="3812117" cy="1584325"/>
          </a:xfrm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33351" y="5876926"/>
            <a:ext cx="12058649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 altLang="hu-HU" sz="2000">
              <a:latin typeface="Times New Roman" pitchFamily="18" charset="0"/>
            </a:endParaRPr>
          </a:p>
          <a:p>
            <a:endParaRPr lang="hu-HU" altLang="hu-HU" sz="2000">
              <a:latin typeface="Times New Roman" pitchFamily="18" charset="0"/>
            </a:endParaRPr>
          </a:p>
        </p:txBody>
      </p:sp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3251" y="2565401"/>
            <a:ext cx="3810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4167" y="4292601"/>
            <a:ext cx="40767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Cím 1"/>
          <p:cNvSpPr>
            <a:spLocks noGrp="1"/>
          </p:cNvSpPr>
          <p:nvPr>
            <p:ph type="title"/>
          </p:nvPr>
        </p:nvSpPr>
        <p:spPr>
          <a:xfrm>
            <a:off x="609600" y="53975"/>
            <a:ext cx="109728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u-HU" sz="3600" smtClean="0">
                <a:solidFill>
                  <a:srgbClr val="FF0000"/>
                </a:solidFill>
                <a:latin typeface="Arial Black" pitchFamily="34" charset="0"/>
              </a:rPr>
              <a:t>KÖVETKEZTETÉSEK ÉS TANULSÁGOK</a:t>
            </a:r>
          </a:p>
        </p:txBody>
      </p:sp>
      <p:sp>
        <p:nvSpPr>
          <p:cNvPr id="66563" name="Tartalom helye 2"/>
          <p:cNvSpPr>
            <a:spLocks noGrp="1"/>
          </p:cNvSpPr>
          <p:nvPr>
            <p:ph idx="1"/>
          </p:nvPr>
        </p:nvSpPr>
        <p:spPr>
          <a:xfrm>
            <a:off x="1333501" y="1412876"/>
            <a:ext cx="10248900" cy="5040313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hu-HU" altLang="hu-HU" sz="2400" smtClean="0"/>
              <a:t>Élelmiszerbiztonság a jövőben is prioritás marad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hu-HU" altLang="hu-HU" sz="2400" smtClean="0"/>
              <a:t>Növelni a termésátlagokat és a termékek minőségét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hu-HU" altLang="hu-HU" sz="2400" smtClean="0"/>
              <a:t>Mezőgazdasági földterület iránti kereslet növekszik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hu-HU" altLang="hu-HU" sz="2400" smtClean="0"/>
              <a:t>Vízgazdálkodás nagyobb figyelmet igényel minden területen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hu-HU" altLang="hu-HU" sz="2400" smtClean="0"/>
              <a:t>Bioenergia - még sok megválaszolatlan kérdés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hu-HU" altLang="hu-HU" sz="2400" smtClean="0"/>
              <a:t>Innováció és kutatás nagyobb figyelmet igényel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hu-HU" altLang="hu-HU" sz="2400" smtClean="0"/>
              <a:t>Nemzeti államok  kormányainak és az EU szerepe a mezőgazdaság támogatásában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hu-HU" altLang="hu-HU" sz="2400" smtClean="0"/>
              <a:t>Versenyhátrányok ledolgozása a termékpálya résztvevőinek összefogását és együttműködését igényli</a:t>
            </a:r>
          </a:p>
          <a:p>
            <a:pPr eaLnBrk="1" hangingPunct="1">
              <a:buFont typeface="Wingdings 2" pitchFamily="18" charset="2"/>
              <a:buNone/>
            </a:pPr>
            <a:endParaRPr lang="hu-HU" altLang="hu-H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778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chemeClr val="tx2">
                    <a:satMod val="130000"/>
                  </a:schemeClr>
                </a:solidFill>
              </a:rPr>
              <a:t>Csoportos értékesítés</a:t>
            </a:r>
            <a:endParaRPr lang="hu-H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01379" name="Kép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9600" y="1196975"/>
            <a:ext cx="5039784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Szövegdoboz 3"/>
          <p:cNvSpPr txBox="1">
            <a:spLocks noChangeArrowheads="1"/>
          </p:cNvSpPr>
          <p:nvPr/>
        </p:nvSpPr>
        <p:spPr bwMode="auto">
          <a:xfrm>
            <a:off x="9023352" y="188913"/>
            <a:ext cx="297603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/>
              <a:t>Házhoz vagy munkahelyre szállítás</a:t>
            </a:r>
          </a:p>
        </p:txBody>
      </p:sp>
      <p:pic>
        <p:nvPicPr>
          <p:cNvPr id="101381" name="Kép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684" y="1484313"/>
            <a:ext cx="5471584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Kép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8318" y="3406775"/>
            <a:ext cx="5808133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3" name="Szövegdoboz 6"/>
          <p:cNvSpPr txBox="1">
            <a:spLocks noChangeArrowheads="1"/>
          </p:cNvSpPr>
          <p:nvPr/>
        </p:nvSpPr>
        <p:spPr bwMode="auto">
          <a:xfrm>
            <a:off x="2927351" y="6315076"/>
            <a:ext cx="3009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/>
              <a:t>Együtt a gazdaboltban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7523" name="Picture 2" descr="C:\Users\Fehér István\Videos\Pictures\Montauban2014\P403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751917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 descr="C:\Users\Fehér István\Videos\Pictures\Montauban2014\P403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1664"/>
            <a:ext cx="4751917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 descr="C:\Users\Fehér István\Videos\Pictures\Montauban2014\P4030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7167" y="3644900"/>
            <a:ext cx="734483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6" descr="C:\Users\Fehér István\Videos\Pictures\Montauban2014\P4030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7168" y="0"/>
            <a:ext cx="715221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0"/>
            <a:ext cx="10972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satMod val="130000"/>
                  </a:schemeClr>
                </a:solidFill>
              </a:rPr>
              <a:t>Project I. Vent en direct</a:t>
            </a:r>
            <a:endParaRPr lang="en-US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09571" name="Picture 2" descr="C:\Documents\ENRD-Contact Point-Vidéki-HALO-MO\Periodical-TIM\Photos\Direct sale_feh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0584" y="3573464"/>
            <a:ext cx="5818717" cy="3284537"/>
          </a:xfrm>
          <a:noFill/>
        </p:spPr>
      </p:pic>
      <p:pic>
        <p:nvPicPr>
          <p:cNvPr id="109572" name="Picture 5" descr="vente%20direc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85885" y="0"/>
            <a:ext cx="6606116" cy="3933825"/>
          </a:xfrm>
          <a:noFill/>
        </p:spPr>
      </p:pic>
      <p:pic>
        <p:nvPicPr>
          <p:cNvPr id="109573" name="Picture 4" descr="vasa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615517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2" descr="F:\Élelmezés\Vác-előadás\képek-közvetlenért\DSCN31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8133" y="3716338"/>
            <a:ext cx="6383867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:\Élelmezés\Vác-előadás\képek-közvetlenért\DSCN3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1533" y="333375"/>
            <a:ext cx="51308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2" descr="F:\Élelmezés\Vác-előadás\képek-közvetlenért\DSCN3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417" y="404814"/>
            <a:ext cx="55372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2" descr="F:\Élelmezés\Vác-előadás\képek-közvetlenért\DSCN33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6867" y="3573464"/>
            <a:ext cx="550333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2" descr="F:\Élelmezés\Vác-előadás\képek-közvetlenért\DSCN3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184" y="3429000"/>
            <a:ext cx="623993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:\Élelmezés\Vác-előadás\képek-közvetlenért\P1010186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14691" name="Picture 2" descr="E:\képek-közvetlenért\P1010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7200"/>
            <a:ext cx="6191251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2" descr="E:\képek-közvetlenért\P1010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1" y="2970213"/>
            <a:ext cx="5666316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2" descr="C:\Documents\ENRD-Contact Point-Vidéki-HALO-MO\Periodical-TIM\Photos\Cheri_fe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8232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15715" name="Picture 2" descr="E:\képek-közvetlenért\P10102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994400" cy="3860800"/>
          </a:xfrm>
        </p:spPr>
      </p:pic>
      <p:pic>
        <p:nvPicPr>
          <p:cNvPr id="115716" name="Picture 3" descr="E:\képek-közvetlenért\P10102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88618" y="-125412"/>
            <a:ext cx="5568949" cy="3841751"/>
          </a:xfrm>
        </p:spPr>
      </p:pic>
      <p:pic>
        <p:nvPicPr>
          <p:cNvPr id="115717" name="Picture 2" descr="E:\képek-közvetlenért\P10102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364"/>
            <a:ext cx="60960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8" name="Picture 3" descr="E:\képek-közvetlenért\P10102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3867" y="3644900"/>
            <a:ext cx="580813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Tematika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SAGITER </a:t>
            </a:r>
            <a:r>
              <a:rPr lang="hu-HU" dirty="0" err="1" smtClean="0"/>
              <a:t>Porjekt</a:t>
            </a:r>
            <a:r>
              <a:rPr lang="hu-HU" dirty="0" smtClean="0"/>
              <a:t> /  </a:t>
            </a:r>
            <a:r>
              <a:rPr lang="hu-HU" dirty="0" err="1" smtClean="0"/>
              <a:t>ökölógiai</a:t>
            </a:r>
            <a:r>
              <a:rPr lang="hu-HU" dirty="0" smtClean="0"/>
              <a:t> ismeret átadás,</a:t>
            </a:r>
            <a:r>
              <a:rPr lang="en-GB" dirty="0" smtClean="0"/>
              <a:t> </a:t>
            </a:r>
            <a:endParaRPr lang="hu-HU" dirty="0" smtClean="0"/>
          </a:p>
          <a:p>
            <a:r>
              <a:rPr lang="en-GB" dirty="0" smtClean="0"/>
              <a:t>A </a:t>
            </a:r>
            <a:r>
              <a:rPr lang="en-GB" dirty="0" err="1" smtClean="0"/>
              <a:t>fenntarthatóság</a:t>
            </a:r>
            <a:r>
              <a:rPr lang="en-GB" dirty="0" smtClean="0"/>
              <a:t> </a:t>
            </a:r>
            <a:r>
              <a:rPr lang="en-GB" dirty="0" err="1" smtClean="0"/>
              <a:t>főbb</a:t>
            </a:r>
            <a:r>
              <a:rPr lang="en-GB" dirty="0" smtClean="0"/>
              <a:t> </a:t>
            </a:r>
            <a:r>
              <a:rPr lang="en-GB" dirty="0" err="1" smtClean="0"/>
              <a:t>összefüggései</a:t>
            </a:r>
            <a:r>
              <a:rPr lang="en-GB" dirty="0" smtClean="0"/>
              <a:t>, a </a:t>
            </a:r>
            <a:r>
              <a:rPr lang="en-GB" dirty="0" err="1" smtClean="0"/>
              <a:t>mezőgazdasági</a:t>
            </a:r>
            <a:r>
              <a:rPr lang="en-GB" dirty="0" smtClean="0"/>
              <a:t> </a:t>
            </a:r>
            <a:r>
              <a:rPr lang="en-GB" dirty="0" err="1" smtClean="0"/>
              <a:t>termelés</a:t>
            </a:r>
            <a:r>
              <a:rPr lang="en-GB" dirty="0" smtClean="0"/>
              <a:t> </a:t>
            </a:r>
            <a:r>
              <a:rPr lang="en-GB" dirty="0" err="1" smtClean="0"/>
              <a:t>technológiai</a:t>
            </a:r>
            <a:r>
              <a:rPr lang="en-GB" dirty="0" smtClean="0"/>
              <a:t> </a:t>
            </a:r>
            <a:r>
              <a:rPr lang="en-GB" dirty="0" err="1" smtClean="0"/>
              <a:t>fejlődése</a:t>
            </a:r>
            <a:r>
              <a:rPr lang="hu-HU" dirty="0" smtClean="0"/>
              <a:t>, modernizáció</a:t>
            </a:r>
            <a:r>
              <a:rPr lang="en-GB" dirty="0" smtClean="0"/>
              <a:t> </a:t>
            </a:r>
            <a:r>
              <a:rPr lang="en-GB" dirty="0" err="1" smtClean="0"/>
              <a:t>és</a:t>
            </a:r>
            <a:r>
              <a:rPr lang="en-GB" dirty="0" smtClean="0"/>
              <a:t> </a:t>
            </a:r>
            <a:r>
              <a:rPr lang="en-GB" dirty="0" err="1" smtClean="0"/>
              <a:t>alkalmazott</a:t>
            </a:r>
            <a:r>
              <a:rPr lang="en-GB" dirty="0" smtClean="0"/>
              <a:t> </a:t>
            </a:r>
            <a:r>
              <a:rPr lang="en-GB" dirty="0" err="1" smtClean="0"/>
              <a:t>innovációk</a:t>
            </a:r>
            <a:r>
              <a:rPr lang="en-GB" dirty="0" smtClean="0"/>
              <a:t>. </a:t>
            </a:r>
            <a:endParaRPr lang="hu-HU" dirty="0" smtClean="0"/>
          </a:p>
          <a:p>
            <a:r>
              <a:rPr lang="hu-HU" dirty="0" smtClean="0"/>
              <a:t>E</a:t>
            </a:r>
            <a:r>
              <a:rPr lang="en-GB" dirty="0" err="1" smtClean="0"/>
              <a:t>lőadás</a:t>
            </a:r>
            <a:r>
              <a:rPr lang="en-GB" dirty="0" smtClean="0"/>
              <a:t>, </a:t>
            </a:r>
            <a:r>
              <a:rPr lang="en-GB" dirty="0" err="1" smtClean="0"/>
              <a:t>esettanulmány</a:t>
            </a:r>
            <a:r>
              <a:rPr lang="en-GB" dirty="0" smtClean="0"/>
              <a:t> </a:t>
            </a:r>
            <a:r>
              <a:rPr lang="en-GB" dirty="0" err="1" smtClean="0"/>
              <a:t>bemutatása</a:t>
            </a:r>
            <a:r>
              <a:rPr lang="en-GB" dirty="0" smtClean="0"/>
              <a:t> </a:t>
            </a:r>
            <a:r>
              <a:rPr lang="en-GB" dirty="0" err="1" smtClean="0"/>
              <a:t>és</a:t>
            </a:r>
            <a:r>
              <a:rPr lang="en-GB" dirty="0" smtClean="0"/>
              <a:t> </a:t>
            </a:r>
            <a:r>
              <a:rPr lang="en-GB" dirty="0" err="1" smtClean="0"/>
              <a:t>megvitatása</a:t>
            </a:r>
            <a:r>
              <a:rPr lang="en-GB" dirty="0" smtClean="0"/>
              <a:t>, </a:t>
            </a:r>
            <a:r>
              <a:rPr lang="en-GB" dirty="0" err="1" smtClean="0"/>
              <a:t>kisfilm</a:t>
            </a:r>
            <a:r>
              <a:rPr lang="en-GB" dirty="0" smtClean="0"/>
              <a:t> </a:t>
            </a:r>
            <a:r>
              <a:rPr lang="hu-HU" dirty="0" smtClean="0"/>
              <a:t>értékelése.</a:t>
            </a:r>
          </a:p>
          <a:p>
            <a:r>
              <a:rPr lang="hu-HU" dirty="0" smtClean="0"/>
              <a:t>Mit hasznosítsunk? Hogyan és kinek?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Franciaország: Főtéri árus utánfutóval, sajt és kenyér bolt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5" name="Picture 2" descr="C:\Users\Fehér István\Videos\Pictures\FRO-2011-Mp-Toulouse\2011-december 1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3934" y="2327276"/>
            <a:ext cx="6074833" cy="4530725"/>
          </a:xfrm>
        </p:spPr>
      </p:pic>
      <p:pic>
        <p:nvPicPr>
          <p:cNvPr id="79876" name="Picture 3" descr="C:\Users\Fehér István\Videos\Pictures\FRO-2011-Mp-Toulouse\2011-december 1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88618" y="2327276"/>
            <a:ext cx="5903383" cy="4530725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Helyi termékek boltja a városban –házhoz szállítás (Toulouse)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899" name="Picture 2" descr="C:\Users\Fehér István\Videos\Pictures\FRO-2011-Mp-Toulouse\2011-december 1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644900"/>
            <a:ext cx="5903384" cy="3213100"/>
          </a:xfrm>
        </p:spPr>
      </p:pic>
      <p:pic>
        <p:nvPicPr>
          <p:cNvPr id="80900" name="Picture 4" descr="C:\Users\Fehér István\Videos\Pictures\FRO-2011-Mp-Toulouse\2011-december 1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00751" y="3573464"/>
            <a:ext cx="6191249" cy="3284537"/>
          </a:xfrm>
        </p:spPr>
      </p:pic>
      <p:pic>
        <p:nvPicPr>
          <p:cNvPr id="80901" name="Picture 3" descr="C:\Users\Fehér István\Videos\Pictures\FRO-2011-Mp-Toulouse\2011-december 1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876"/>
            <a:ext cx="5903384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5" descr="C:\Users\Fehér István\Videos\Pictures\FRO-2011-Mp-Toulouse\2011-december 1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1" y="1412875"/>
            <a:ext cx="595206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Franciaország: Tematikus alma fesztivál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23" name="Tartalom helye 8"/>
          <p:cNvSpPr>
            <a:spLocks noGrp="1"/>
          </p:cNvSpPr>
          <p:nvPr>
            <p:ph sz="half" idx="1"/>
          </p:nvPr>
        </p:nvSpPr>
        <p:spPr>
          <a:xfrm>
            <a:off x="1913467" y="1524001"/>
            <a:ext cx="4876800" cy="466407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81924" name="Picture 4" descr="C:\Users\Fehér István\Videos\Pictures\FRO-2011-Mp-Toulouse\2011-december 2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91251" y="3716338"/>
            <a:ext cx="4993216" cy="2449512"/>
          </a:xfrm>
        </p:spPr>
      </p:pic>
      <p:pic>
        <p:nvPicPr>
          <p:cNvPr id="81925" name="Picture 3" descr="C:\Users\Fehér István\Videos\Pictures\FRO-2011-Mp-Toulouse\2011-december 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667" y="1628776"/>
            <a:ext cx="518371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6" descr="C:\Users\Fehér István\Videos\Pictures\FRO-2011-Mp-Toulouse\2011-december 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284" y="3573464"/>
            <a:ext cx="508846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Picture 7" descr="C:\Users\Fehér István\Videos\Pictures\FRO-2011-Mp-Toulouse\2011-december 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4534" y="1700214"/>
            <a:ext cx="496993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82947" name="Picture 2" descr="C:\Users\Fehér István\Pictures\100OLYMP-aug\P7280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45833" y="1447800"/>
            <a:ext cx="8534400" cy="4800600"/>
          </a:xfrm>
          <a:noFill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83971" name="Picture 2" descr="C:\Users\Fehér István\Pictures\100OLYMP-aug\P7280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68501" y="981075"/>
            <a:ext cx="9311217" cy="5876925"/>
          </a:xfr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84995" name="Picture 2" descr="C:\Users\Fehér István\Pictures\100OLYMP-aug\P7280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45833" y="1447800"/>
            <a:ext cx="8534400" cy="4800600"/>
          </a:xfrm>
          <a:noFill/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A közvetlen értékesítés múltja</a:t>
            </a:r>
            <a:endParaRPr lang="en-US" dirty="0">
              <a:solidFill>
                <a:schemeClr val="tx2">
                  <a:satMod val="13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5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125956" name="Picture 2" descr="E:\Vác-előadás\képek-közvetlenért\DSCN0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667" y="1412876"/>
            <a:ext cx="1084791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Older-peop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61265">
            <a:off x="9467851" y="1687514"/>
            <a:ext cx="2271183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239184" y="1484313"/>
            <a:ext cx="9889067" cy="452596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IE" sz="3200" dirty="0">
                <a:solidFill>
                  <a:prstClr val="black"/>
                </a:solidFill>
                <a:latin typeface="Impact" pitchFamily="34" charset="0"/>
                <a:cs typeface="Arial" charset="0"/>
              </a:rPr>
              <a:t>9.3 </a:t>
            </a:r>
            <a:r>
              <a:rPr lang="hu-HU" sz="3200" dirty="0">
                <a:solidFill>
                  <a:prstClr val="black"/>
                </a:solidFill>
                <a:latin typeface="Impact" pitchFamily="34" charset="0"/>
                <a:cs typeface="Arial" charset="0"/>
              </a:rPr>
              <a:t>milliárd lakos</a:t>
            </a:r>
            <a:endParaRPr lang="en-IE" sz="3200" dirty="0">
              <a:solidFill>
                <a:prstClr val="black"/>
              </a:solidFill>
              <a:latin typeface="Impact" pitchFamily="34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IE" sz="2400" dirty="0">
                <a:solidFill>
                  <a:prstClr val="black"/>
                </a:solidFill>
                <a:latin typeface="Arial" charset="0"/>
                <a:cs typeface="Arial" charset="0"/>
              </a:rPr>
              <a:t>1.4 </a:t>
            </a:r>
            <a:r>
              <a:rPr lang="hu-HU" sz="2400" dirty="0">
                <a:solidFill>
                  <a:prstClr val="black"/>
                </a:solidFill>
                <a:latin typeface="Arial" charset="0"/>
                <a:cs typeface="Arial" charset="0"/>
              </a:rPr>
              <a:t>milliárd személy </a:t>
            </a:r>
            <a:r>
              <a:rPr lang="en-IE" sz="2400" dirty="0">
                <a:solidFill>
                  <a:prstClr val="black"/>
                </a:solidFill>
                <a:latin typeface="Arial" charset="0"/>
                <a:cs typeface="Arial" charset="0"/>
              </a:rPr>
              <a:t>65 </a:t>
            </a:r>
            <a:r>
              <a:rPr lang="hu-HU" sz="2400" dirty="0">
                <a:solidFill>
                  <a:prstClr val="black"/>
                </a:solidFill>
                <a:latin typeface="Arial" charset="0"/>
                <a:cs typeface="Arial" charset="0"/>
              </a:rPr>
              <a:t>év fölött</a:t>
            </a:r>
            <a:endParaRPr lang="en-I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IE" sz="2400" dirty="0">
                <a:solidFill>
                  <a:prstClr val="black"/>
                </a:solidFill>
                <a:latin typeface="Arial" charset="0"/>
                <a:cs typeface="Arial" charset="0"/>
              </a:rPr>
              <a:t>1</a:t>
            </a:r>
            <a:r>
              <a:rPr lang="hu-HU" sz="2400" dirty="0">
                <a:solidFill>
                  <a:prstClr val="black"/>
                </a:solidFill>
                <a:latin typeface="Arial" charset="0"/>
                <a:cs typeface="Arial" charset="0"/>
              </a:rPr>
              <a:t> milliárd személy szenved majd az élelmezéshez kötődő betegségekben</a:t>
            </a:r>
            <a:endParaRPr lang="en-I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en-IE" sz="2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IE" sz="2800" dirty="0" err="1">
                <a:solidFill>
                  <a:prstClr val="black"/>
                </a:solidFill>
                <a:latin typeface="Impact" pitchFamily="34" charset="0"/>
                <a:cs typeface="Arial" charset="0"/>
              </a:rPr>
              <a:t>Eur</a:t>
            </a:r>
            <a:r>
              <a:rPr lang="hu-HU" sz="2800" dirty="0">
                <a:solidFill>
                  <a:prstClr val="black"/>
                </a:solidFill>
                <a:latin typeface="Impact" pitchFamily="34" charset="0"/>
                <a:cs typeface="Arial" charset="0"/>
              </a:rPr>
              <a:t>ó</a:t>
            </a:r>
            <a:r>
              <a:rPr lang="en-IE" sz="2800" dirty="0">
                <a:solidFill>
                  <a:prstClr val="black"/>
                </a:solidFill>
                <a:latin typeface="Impact" pitchFamily="34" charset="0"/>
                <a:cs typeface="Arial" charset="0"/>
              </a:rPr>
              <a:t>p</a:t>
            </a:r>
            <a:r>
              <a:rPr lang="hu-HU" sz="2800" dirty="0">
                <a:solidFill>
                  <a:prstClr val="black"/>
                </a:solidFill>
                <a:latin typeface="Impact" pitchFamily="34" charset="0"/>
                <a:cs typeface="Arial" charset="0"/>
              </a:rPr>
              <a:t>a</a:t>
            </a:r>
            <a:r>
              <a:rPr lang="en-IE" sz="2800" dirty="0">
                <a:solidFill>
                  <a:prstClr val="black"/>
                </a:solidFill>
                <a:latin typeface="Impact" pitchFamily="34" charset="0"/>
                <a:cs typeface="Arial" charset="0"/>
              </a:rPr>
              <a:t> (2010):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hu-HU" sz="2400" dirty="0">
                <a:solidFill>
                  <a:prstClr val="black"/>
                </a:solidFill>
                <a:latin typeface="Arial" charset="0"/>
                <a:cs typeface="Arial" charset="0"/>
              </a:rPr>
              <a:t>Nők várható életkora</a:t>
            </a:r>
            <a:r>
              <a:rPr lang="en-IE" sz="2400" dirty="0">
                <a:solidFill>
                  <a:prstClr val="black"/>
                </a:solidFill>
                <a:latin typeface="Arial" charset="0"/>
                <a:cs typeface="Arial" charset="0"/>
              </a:rPr>
              <a:t> 82 </a:t>
            </a:r>
            <a:r>
              <a:rPr lang="hu-HU" sz="2400" dirty="0">
                <a:solidFill>
                  <a:prstClr val="black"/>
                </a:solidFill>
                <a:latin typeface="Arial" charset="0"/>
                <a:cs typeface="Arial" charset="0"/>
              </a:rPr>
              <a:t>év</a:t>
            </a:r>
            <a:endParaRPr lang="en-I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hu-HU" sz="2400" dirty="0">
                <a:solidFill>
                  <a:prstClr val="black"/>
                </a:solidFill>
                <a:latin typeface="Arial" charset="0"/>
                <a:cs typeface="Arial" charset="0"/>
              </a:rPr>
              <a:t>Egészséges életmód várható átlag életkora</a:t>
            </a:r>
            <a:r>
              <a:rPr lang="en-IE" sz="2400" dirty="0">
                <a:solidFill>
                  <a:prstClr val="black"/>
                </a:solidFill>
                <a:latin typeface="Arial" charset="0"/>
                <a:cs typeface="Arial" charset="0"/>
              </a:rPr>
              <a:t> = 62 </a:t>
            </a:r>
            <a:r>
              <a:rPr lang="hu-HU" sz="2400" dirty="0">
                <a:solidFill>
                  <a:prstClr val="black"/>
                </a:solidFill>
                <a:latin typeface="Arial" charset="0"/>
                <a:cs typeface="Arial" charset="0"/>
              </a:rPr>
              <a:t>év</a:t>
            </a:r>
            <a:endParaRPr lang="en-I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en-I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hu-HU" sz="2800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Cél növelni az átlagot 64 évre</a:t>
            </a:r>
            <a:endParaRPr lang="en-IE" sz="2800" b="1" i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IE" sz="2800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2020</a:t>
            </a:r>
            <a:r>
              <a:rPr lang="hu-HU" sz="2800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 - </a:t>
            </a:r>
            <a:r>
              <a:rPr lang="hu-HU" sz="2800" b="1" i="1" dirty="0" err="1">
                <a:solidFill>
                  <a:prstClr val="black"/>
                </a:solidFill>
                <a:latin typeface="Arial" charset="0"/>
                <a:cs typeface="Arial" charset="0"/>
              </a:rPr>
              <a:t>ra</a:t>
            </a:r>
            <a:r>
              <a:rPr lang="hu-HU" sz="2800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!</a:t>
            </a:r>
            <a:r>
              <a:rPr lang="en-IE" sz="2800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0965" name="TextBox 3"/>
          <p:cNvSpPr txBox="1">
            <a:spLocks noChangeArrowheads="1"/>
          </p:cNvSpPr>
          <p:nvPr/>
        </p:nvSpPr>
        <p:spPr bwMode="auto">
          <a:xfrm>
            <a:off x="334434" y="188913"/>
            <a:ext cx="1185756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E" altLang="hu-HU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Demogr</a:t>
            </a:r>
            <a:r>
              <a:rPr lang="hu-HU" altLang="hu-HU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áfiai</a:t>
            </a:r>
            <a:r>
              <a:rPr lang="en-IE" altLang="hu-HU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változás </a:t>
            </a:r>
            <a:r>
              <a:rPr lang="en-IE" altLang="hu-HU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2050</a:t>
            </a:r>
            <a:r>
              <a:rPr lang="hu-HU" altLang="hu-HU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ben</a:t>
            </a:r>
            <a:endParaRPr lang="en-IE" altLang="hu-HU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Blue-gree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784" y="404813"/>
            <a:ext cx="10479616" cy="1079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/>
            </a:r>
            <a:br>
              <a:rPr lang="hu-H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</a:br>
            <a:r>
              <a:rPr lang="hu-H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/>
            </a:r>
            <a:br>
              <a:rPr lang="hu-H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</a:br>
            <a:r>
              <a:rPr lang="hu-H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/>
            </a:r>
            <a:br>
              <a:rPr lang="hu-H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</a:br>
            <a:r>
              <a:rPr lang="en-I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2.5  </a:t>
            </a:r>
            <a:r>
              <a:rPr lang="hu-H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szer több hús</a:t>
            </a:r>
            <a:r>
              <a:rPr lang="en-I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/>
            </a:r>
            <a:br>
              <a:rPr lang="en-I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</a:br>
            <a:r>
              <a:rPr lang="en-IE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en-IE" sz="5400" b="1" dirty="0" smtClean="0"/>
              <a:t/>
            </a:r>
            <a:br>
              <a:rPr lang="en-IE" sz="5400" b="1" dirty="0" smtClean="0"/>
            </a:br>
            <a:endParaRPr lang="en-IE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43012" name="Picture 4" descr="Meat.png"/>
          <p:cNvPicPr>
            <a:picLocks noChangeAspect="1"/>
          </p:cNvPicPr>
          <p:nvPr/>
        </p:nvPicPr>
        <p:blipFill>
          <a:blip r:embed="rId3" cstate="print"/>
          <a:srcRect t="27299" b="26900"/>
          <a:stretch>
            <a:fillRect/>
          </a:stretch>
        </p:blipFill>
        <p:spPr bwMode="auto">
          <a:xfrm>
            <a:off x="0" y="3500438"/>
            <a:ext cx="12192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8591551" y="1922463"/>
            <a:ext cx="30734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3000">
                <a:solidFill>
                  <a:srgbClr val="000000"/>
                </a:solidFill>
                <a:latin typeface="Impact" pitchFamily="34" charset="0"/>
              </a:rPr>
              <a:t>Baromfi</a:t>
            </a:r>
            <a:endParaRPr lang="en-IE" altLang="hu-HU" sz="3000">
              <a:solidFill>
                <a:srgbClr val="000000"/>
              </a:solidFill>
              <a:latin typeface="Impact" pitchFamily="34" charset="0"/>
            </a:endParaRPr>
          </a:p>
          <a:p>
            <a:pPr algn="ctr"/>
            <a:r>
              <a:rPr lang="en-IE" altLang="hu-HU" sz="3000">
                <a:solidFill>
                  <a:srgbClr val="000000"/>
                </a:solidFill>
                <a:latin typeface="Impact" pitchFamily="34" charset="0"/>
              </a:rPr>
              <a:t>262 m ton</a:t>
            </a:r>
            <a:r>
              <a:rPr lang="hu-HU" altLang="hu-HU" sz="3000">
                <a:solidFill>
                  <a:srgbClr val="000000"/>
                </a:solidFill>
                <a:latin typeface="Impact" pitchFamily="34" charset="0"/>
              </a:rPr>
              <a:t>na</a:t>
            </a:r>
            <a:r>
              <a:rPr lang="en-IE" altLang="hu-HU" sz="3000">
                <a:solidFill>
                  <a:srgbClr val="000000"/>
                </a:solidFill>
                <a:latin typeface="Impact" pitchFamily="34" charset="0"/>
              </a:rPr>
              <a:t> </a:t>
            </a:r>
          </a:p>
          <a:p>
            <a:pPr algn="ctr"/>
            <a:endParaRPr lang="en-IE" altLang="hu-HU" sz="3000">
              <a:solidFill>
                <a:srgbClr val="000000"/>
              </a:solidFill>
            </a:endParaRPr>
          </a:p>
        </p:txBody>
      </p:sp>
      <p:sp>
        <p:nvSpPr>
          <p:cNvPr id="43014" name="TextBox 7"/>
          <p:cNvSpPr txBox="1">
            <a:spLocks noChangeArrowheads="1"/>
          </p:cNvSpPr>
          <p:nvPr/>
        </p:nvSpPr>
        <p:spPr bwMode="auto">
          <a:xfrm>
            <a:off x="4368801" y="1922463"/>
            <a:ext cx="3071284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3000">
                <a:solidFill>
                  <a:srgbClr val="000000"/>
                </a:solidFill>
                <a:latin typeface="Impact" pitchFamily="34" charset="0"/>
              </a:rPr>
              <a:t>Marha</a:t>
            </a:r>
          </a:p>
          <a:p>
            <a:pPr algn="ctr"/>
            <a:r>
              <a:rPr lang="hu-HU" altLang="hu-HU" sz="3000">
                <a:solidFill>
                  <a:srgbClr val="000000"/>
                </a:solidFill>
                <a:latin typeface="Impact" pitchFamily="34" charset="0"/>
              </a:rPr>
              <a:t>hús</a:t>
            </a:r>
            <a:endParaRPr lang="en-IE" altLang="hu-HU" sz="3000">
              <a:solidFill>
                <a:srgbClr val="000000"/>
              </a:solidFill>
              <a:latin typeface="Impact" pitchFamily="34" charset="0"/>
            </a:endParaRPr>
          </a:p>
          <a:p>
            <a:pPr algn="ctr"/>
            <a:r>
              <a:rPr lang="en-IE" altLang="hu-HU" sz="3000">
                <a:solidFill>
                  <a:srgbClr val="000000"/>
                </a:solidFill>
                <a:latin typeface="Impact" pitchFamily="34" charset="0"/>
              </a:rPr>
              <a:t>143 m ton</a:t>
            </a:r>
            <a:r>
              <a:rPr lang="hu-HU" altLang="hu-HU" sz="3000">
                <a:solidFill>
                  <a:srgbClr val="000000"/>
                </a:solidFill>
                <a:latin typeface="Impact" pitchFamily="34" charset="0"/>
              </a:rPr>
              <a:t>na</a:t>
            </a:r>
            <a:endParaRPr lang="en-IE" altLang="hu-HU" sz="3000">
              <a:solidFill>
                <a:srgbClr val="000000"/>
              </a:solidFill>
              <a:latin typeface="Impact" pitchFamily="34" charset="0"/>
            </a:endParaRPr>
          </a:p>
          <a:p>
            <a:pPr algn="ctr"/>
            <a:endParaRPr lang="en-IE" altLang="hu-HU" sz="3000">
              <a:solidFill>
                <a:srgbClr val="000000"/>
              </a:solidFill>
            </a:endParaRPr>
          </a:p>
        </p:txBody>
      </p:sp>
      <p:sp>
        <p:nvSpPr>
          <p:cNvPr id="43015" name="TextBox 8"/>
          <p:cNvSpPr txBox="1">
            <a:spLocks noChangeArrowheads="1"/>
          </p:cNvSpPr>
          <p:nvPr/>
        </p:nvSpPr>
        <p:spPr bwMode="auto">
          <a:xfrm>
            <a:off x="719667" y="1916113"/>
            <a:ext cx="364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3000">
                <a:solidFill>
                  <a:srgbClr val="000000"/>
                </a:solidFill>
                <a:latin typeface="Impact" pitchFamily="34" charset="0"/>
              </a:rPr>
              <a:t>Sertés </a:t>
            </a:r>
            <a:r>
              <a:rPr lang="en-IE" altLang="hu-HU" sz="3000">
                <a:solidFill>
                  <a:srgbClr val="000000"/>
                </a:solidFill>
                <a:latin typeface="Impact" pitchFamily="34" charset="0"/>
              </a:rPr>
              <a:t>12 m ton</a:t>
            </a:r>
            <a:r>
              <a:rPr lang="hu-HU" altLang="hu-HU" sz="3000">
                <a:solidFill>
                  <a:srgbClr val="000000"/>
                </a:solidFill>
                <a:latin typeface="Impact" pitchFamily="34" charset="0"/>
              </a:rPr>
              <a:t>na</a:t>
            </a:r>
            <a:endParaRPr lang="en-IE" altLang="hu-HU" sz="3000">
              <a:solidFill>
                <a:srgbClr val="000000"/>
              </a:solidFill>
              <a:latin typeface="Impact" pitchFamily="34" charset="0"/>
            </a:endParaRPr>
          </a:p>
          <a:p>
            <a:pPr algn="ctr"/>
            <a:endParaRPr lang="en-IE" altLang="hu-H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73025"/>
            <a:ext cx="12192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HÚS FOGYASZTÁSI TRENDEK AZ EU – BAN</a:t>
            </a:r>
          </a:p>
          <a:p>
            <a:pPr algn="ctr">
              <a:defRPr/>
            </a:pP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Arial" charset="0"/>
              </a:rPr>
              <a:t>Kg/ fő-melyből 50% sertés, 25% baromfi</a:t>
            </a:r>
          </a:p>
        </p:txBody>
      </p:sp>
      <p:sp>
        <p:nvSpPr>
          <p:cNvPr id="65539" name="AutoShape 4"/>
          <p:cNvSpPr>
            <a:spLocks noChangeAspect="1" noChangeArrowheads="1" noTextEdit="1"/>
          </p:cNvSpPr>
          <p:nvPr/>
        </p:nvSpPr>
        <p:spPr bwMode="auto">
          <a:xfrm>
            <a:off x="814918" y="1285875"/>
            <a:ext cx="10369549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1629834" y="1268413"/>
            <a:ext cx="9675284" cy="4632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41" name="Line 6"/>
          <p:cNvSpPr>
            <a:spLocks noChangeShapeType="1"/>
          </p:cNvSpPr>
          <p:nvPr/>
        </p:nvSpPr>
        <p:spPr bwMode="auto">
          <a:xfrm>
            <a:off x="1629834" y="5483225"/>
            <a:ext cx="9675284" cy="1588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2" name="Line 7"/>
          <p:cNvSpPr>
            <a:spLocks noChangeShapeType="1"/>
          </p:cNvSpPr>
          <p:nvPr/>
        </p:nvSpPr>
        <p:spPr bwMode="auto">
          <a:xfrm>
            <a:off x="1629834" y="5048250"/>
            <a:ext cx="9675284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3" name="Line 8"/>
          <p:cNvSpPr>
            <a:spLocks noChangeShapeType="1"/>
          </p:cNvSpPr>
          <p:nvPr/>
        </p:nvSpPr>
        <p:spPr bwMode="auto">
          <a:xfrm>
            <a:off x="1629834" y="4614864"/>
            <a:ext cx="9675284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4" name="Line 9"/>
          <p:cNvSpPr>
            <a:spLocks noChangeShapeType="1"/>
          </p:cNvSpPr>
          <p:nvPr/>
        </p:nvSpPr>
        <p:spPr bwMode="auto">
          <a:xfrm>
            <a:off x="1629834" y="4179889"/>
            <a:ext cx="9675284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5" name="Line 10"/>
          <p:cNvSpPr>
            <a:spLocks noChangeShapeType="1"/>
          </p:cNvSpPr>
          <p:nvPr/>
        </p:nvSpPr>
        <p:spPr bwMode="auto">
          <a:xfrm>
            <a:off x="1629834" y="3746500"/>
            <a:ext cx="9675284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6" name="Line 11"/>
          <p:cNvSpPr>
            <a:spLocks noChangeShapeType="1"/>
          </p:cNvSpPr>
          <p:nvPr/>
        </p:nvSpPr>
        <p:spPr bwMode="auto">
          <a:xfrm>
            <a:off x="1629834" y="3311525"/>
            <a:ext cx="9675284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7" name="Line 12"/>
          <p:cNvSpPr>
            <a:spLocks noChangeShapeType="1"/>
          </p:cNvSpPr>
          <p:nvPr/>
        </p:nvSpPr>
        <p:spPr bwMode="auto">
          <a:xfrm>
            <a:off x="1629834" y="2876550"/>
            <a:ext cx="9675284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8" name="Line 13"/>
          <p:cNvSpPr>
            <a:spLocks noChangeShapeType="1"/>
          </p:cNvSpPr>
          <p:nvPr/>
        </p:nvSpPr>
        <p:spPr bwMode="auto">
          <a:xfrm>
            <a:off x="1629834" y="2441575"/>
            <a:ext cx="9675284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9" name="Line 14"/>
          <p:cNvSpPr>
            <a:spLocks noChangeShapeType="1"/>
          </p:cNvSpPr>
          <p:nvPr/>
        </p:nvSpPr>
        <p:spPr bwMode="auto">
          <a:xfrm>
            <a:off x="1629834" y="2008189"/>
            <a:ext cx="9675284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50" name="Line 15"/>
          <p:cNvSpPr>
            <a:spLocks noChangeShapeType="1"/>
          </p:cNvSpPr>
          <p:nvPr/>
        </p:nvSpPr>
        <p:spPr bwMode="auto">
          <a:xfrm>
            <a:off x="1583267" y="1268414"/>
            <a:ext cx="9675284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51" name="Rectangle 16"/>
          <p:cNvSpPr>
            <a:spLocks noChangeArrowheads="1"/>
          </p:cNvSpPr>
          <p:nvPr/>
        </p:nvSpPr>
        <p:spPr bwMode="auto">
          <a:xfrm>
            <a:off x="1678517" y="1196975"/>
            <a:ext cx="9675283" cy="43434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1822451" y="5106989"/>
            <a:ext cx="260349" cy="809625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53" name="Rectangle 18"/>
          <p:cNvSpPr>
            <a:spLocks noChangeArrowheads="1"/>
          </p:cNvSpPr>
          <p:nvPr/>
        </p:nvSpPr>
        <p:spPr bwMode="auto">
          <a:xfrm>
            <a:off x="2468034" y="5149851"/>
            <a:ext cx="260351" cy="76676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54" name="Rectangle 19"/>
          <p:cNvSpPr>
            <a:spLocks noChangeArrowheads="1"/>
          </p:cNvSpPr>
          <p:nvPr/>
        </p:nvSpPr>
        <p:spPr bwMode="auto">
          <a:xfrm>
            <a:off x="3113618" y="5205413"/>
            <a:ext cx="258233" cy="711200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55" name="Rectangle 20"/>
          <p:cNvSpPr>
            <a:spLocks noChangeArrowheads="1"/>
          </p:cNvSpPr>
          <p:nvPr/>
        </p:nvSpPr>
        <p:spPr bwMode="auto">
          <a:xfrm>
            <a:off x="3757085" y="5157789"/>
            <a:ext cx="258233" cy="758825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56" name="Rectangle 21"/>
          <p:cNvSpPr>
            <a:spLocks noChangeArrowheads="1"/>
          </p:cNvSpPr>
          <p:nvPr/>
        </p:nvSpPr>
        <p:spPr bwMode="auto">
          <a:xfrm>
            <a:off x="4400551" y="5137151"/>
            <a:ext cx="260349" cy="77946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57" name="Rectangle 22"/>
          <p:cNvSpPr>
            <a:spLocks noChangeArrowheads="1"/>
          </p:cNvSpPr>
          <p:nvPr/>
        </p:nvSpPr>
        <p:spPr bwMode="auto">
          <a:xfrm>
            <a:off x="5046134" y="5133975"/>
            <a:ext cx="260351" cy="782638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58" name="Rectangle 23"/>
          <p:cNvSpPr>
            <a:spLocks noChangeArrowheads="1"/>
          </p:cNvSpPr>
          <p:nvPr/>
        </p:nvSpPr>
        <p:spPr bwMode="auto">
          <a:xfrm>
            <a:off x="5691718" y="5146675"/>
            <a:ext cx="260349" cy="769938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59" name="Rectangle 24"/>
          <p:cNvSpPr>
            <a:spLocks noChangeArrowheads="1"/>
          </p:cNvSpPr>
          <p:nvPr/>
        </p:nvSpPr>
        <p:spPr bwMode="auto">
          <a:xfrm>
            <a:off x="6337301" y="5135563"/>
            <a:ext cx="258233" cy="781050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60" name="Rectangle 25"/>
          <p:cNvSpPr>
            <a:spLocks noChangeArrowheads="1"/>
          </p:cNvSpPr>
          <p:nvPr/>
        </p:nvSpPr>
        <p:spPr bwMode="auto">
          <a:xfrm>
            <a:off x="6982885" y="5138739"/>
            <a:ext cx="258233" cy="777875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61" name="Rectangle 26"/>
          <p:cNvSpPr>
            <a:spLocks noChangeArrowheads="1"/>
          </p:cNvSpPr>
          <p:nvPr/>
        </p:nvSpPr>
        <p:spPr bwMode="auto">
          <a:xfrm>
            <a:off x="7626351" y="5146675"/>
            <a:ext cx="260349" cy="769938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62" name="Rectangle 27"/>
          <p:cNvSpPr>
            <a:spLocks noChangeArrowheads="1"/>
          </p:cNvSpPr>
          <p:nvPr/>
        </p:nvSpPr>
        <p:spPr bwMode="auto">
          <a:xfrm>
            <a:off x="8271934" y="5151439"/>
            <a:ext cx="260351" cy="765175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63" name="Rectangle 28"/>
          <p:cNvSpPr>
            <a:spLocks noChangeArrowheads="1"/>
          </p:cNvSpPr>
          <p:nvPr/>
        </p:nvSpPr>
        <p:spPr bwMode="auto">
          <a:xfrm>
            <a:off x="8917518" y="5156201"/>
            <a:ext cx="258233" cy="76041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64" name="Rectangle 29"/>
          <p:cNvSpPr>
            <a:spLocks noChangeArrowheads="1"/>
          </p:cNvSpPr>
          <p:nvPr/>
        </p:nvSpPr>
        <p:spPr bwMode="auto">
          <a:xfrm>
            <a:off x="9560984" y="5156201"/>
            <a:ext cx="260349" cy="76041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65" name="Rectangle 30"/>
          <p:cNvSpPr>
            <a:spLocks noChangeArrowheads="1"/>
          </p:cNvSpPr>
          <p:nvPr/>
        </p:nvSpPr>
        <p:spPr bwMode="auto">
          <a:xfrm>
            <a:off x="10206568" y="5156201"/>
            <a:ext cx="258233" cy="76041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66" name="Rectangle 31"/>
          <p:cNvSpPr>
            <a:spLocks noChangeArrowheads="1"/>
          </p:cNvSpPr>
          <p:nvPr/>
        </p:nvSpPr>
        <p:spPr bwMode="auto">
          <a:xfrm>
            <a:off x="10850034" y="5157789"/>
            <a:ext cx="260351" cy="758825"/>
          </a:xfrm>
          <a:prstGeom prst="rect">
            <a:avLst/>
          </a:prstGeom>
          <a:solidFill>
            <a:srgbClr val="9933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67" name="Rectangle 32"/>
          <p:cNvSpPr>
            <a:spLocks noChangeArrowheads="1"/>
          </p:cNvSpPr>
          <p:nvPr/>
        </p:nvSpPr>
        <p:spPr bwMode="auto">
          <a:xfrm>
            <a:off x="1822451" y="3201988"/>
            <a:ext cx="260349" cy="1905000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68" name="Rectangle 33"/>
          <p:cNvSpPr>
            <a:spLocks noChangeArrowheads="1"/>
          </p:cNvSpPr>
          <p:nvPr/>
        </p:nvSpPr>
        <p:spPr bwMode="auto">
          <a:xfrm>
            <a:off x="2468034" y="3290888"/>
            <a:ext cx="260351" cy="1858962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69" name="Rectangle 34"/>
          <p:cNvSpPr>
            <a:spLocks noChangeArrowheads="1"/>
          </p:cNvSpPr>
          <p:nvPr/>
        </p:nvSpPr>
        <p:spPr bwMode="auto">
          <a:xfrm>
            <a:off x="3113618" y="3333751"/>
            <a:ext cx="258233" cy="1871663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70" name="Rectangle 35"/>
          <p:cNvSpPr>
            <a:spLocks noChangeArrowheads="1"/>
          </p:cNvSpPr>
          <p:nvPr/>
        </p:nvSpPr>
        <p:spPr bwMode="auto">
          <a:xfrm>
            <a:off x="3757085" y="3262314"/>
            <a:ext cx="258233" cy="1895475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71" name="Rectangle 36"/>
          <p:cNvSpPr>
            <a:spLocks noChangeArrowheads="1"/>
          </p:cNvSpPr>
          <p:nvPr/>
        </p:nvSpPr>
        <p:spPr bwMode="auto">
          <a:xfrm>
            <a:off x="4400551" y="3216276"/>
            <a:ext cx="260349" cy="1920875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72" name="Rectangle 37"/>
          <p:cNvSpPr>
            <a:spLocks noChangeArrowheads="1"/>
          </p:cNvSpPr>
          <p:nvPr/>
        </p:nvSpPr>
        <p:spPr bwMode="auto">
          <a:xfrm>
            <a:off x="5046134" y="3265489"/>
            <a:ext cx="260351" cy="1868487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73" name="Rectangle 38"/>
          <p:cNvSpPr>
            <a:spLocks noChangeArrowheads="1"/>
          </p:cNvSpPr>
          <p:nvPr/>
        </p:nvSpPr>
        <p:spPr bwMode="auto">
          <a:xfrm>
            <a:off x="5691718" y="3289300"/>
            <a:ext cx="260349" cy="1857375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74" name="Rectangle 39"/>
          <p:cNvSpPr>
            <a:spLocks noChangeArrowheads="1"/>
          </p:cNvSpPr>
          <p:nvPr/>
        </p:nvSpPr>
        <p:spPr bwMode="auto">
          <a:xfrm>
            <a:off x="6337301" y="3271838"/>
            <a:ext cx="258233" cy="1863725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75" name="Rectangle 40"/>
          <p:cNvSpPr>
            <a:spLocks noChangeArrowheads="1"/>
          </p:cNvSpPr>
          <p:nvPr/>
        </p:nvSpPr>
        <p:spPr bwMode="auto">
          <a:xfrm>
            <a:off x="6982885" y="3271838"/>
            <a:ext cx="258233" cy="1866900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76" name="Rectangle 41"/>
          <p:cNvSpPr>
            <a:spLocks noChangeArrowheads="1"/>
          </p:cNvSpPr>
          <p:nvPr/>
        </p:nvSpPr>
        <p:spPr bwMode="auto">
          <a:xfrm>
            <a:off x="7626351" y="3268663"/>
            <a:ext cx="260349" cy="1878012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77" name="Rectangle 42"/>
          <p:cNvSpPr>
            <a:spLocks noChangeArrowheads="1"/>
          </p:cNvSpPr>
          <p:nvPr/>
        </p:nvSpPr>
        <p:spPr bwMode="auto">
          <a:xfrm>
            <a:off x="8271934" y="3275013"/>
            <a:ext cx="260351" cy="1876425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78" name="Rectangle 43"/>
          <p:cNvSpPr>
            <a:spLocks noChangeArrowheads="1"/>
          </p:cNvSpPr>
          <p:nvPr/>
        </p:nvSpPr>
        <p:spPr bwMode="auto">
          <a:xfrm>
            <a:off x="8917518" y="3276600"/>
            <a:ext cx="258233" cy="1879600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79" name="Rectangle 44"/>
          <p:cNvSpPr>
            <a:spLocks noChangeArrowheads="1"/>
          </p:cNvSpPr>
          <p:nvPr/>
        </p:nvSpPr>
        <p:spPr bwMode="auto">
          <a:xfrm>
            <a:off x="9560984" y="3268664"/>
            <a:ext cx="260349" cy="1887537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80" name="Rectangle 45"/>
          <p:cNvSpPr>
            <a:spLocks noChangeArrowheads="1"/>
          </p:cNvSpPr>
          <p:nvPr/>
        </p:nvSpPr>
        <p:spPr bwMode="auto">
          <a:xfrm>
            <a:off x="10206568" y="3255963"/>
            <a:ext cx="258233" cy="1900237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81" name="Rectangle 46"/>
          <p:cNvSpPr>
            <a:spLocks noChangeArrowheads="1"/>
          </p:cNvSpPr>
          <p:nvPr/>
        </p:nvSpPr>
        <p:spPr bwMode="auto">
          <a:xfrm>
            <a:off x="10850034" y="3244850"/>
            <a:ext cx="260351" cy="1912938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82" name="Rectangle 47"/>
          <p:cNvSpPr>
            <a:spLocks noChangeArrowheads="1"/>
          </p:cNvSpPr>
          <p:nvPr/>
        </p:nvSpPr>
        <p:spPr bwMode="auto">
          <a:xfrm>
            <a:off x="1822451" y="2303464"/>
            <a:ext cx="260349" cy="898525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83" name="Rectangle 48"/>
          <p:cNvSpPr>
            <a:spLocks noChangeArrowheads="1"/>
          </p:cNvSpPr>
          <p:nvPr/>
        </p:nvSpPr>
        <p:spPr bwMode="auto">
          <a:xfrm>
            <a:off x="2468034" y="2373314"/>
            <a:ext cx="260351" cy="917575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84" name="Rectangle 49"/>
          <p:cNvSpPr>
            <a:spLocks noChangeArrowheads="1"/>
          </p:cNvSpPr>
          <p:nvPr/>
        </p:nvSpPr>
        <p:spPr bwMode="auto">
          <a:xfrm>
            <a:off x="3113618" y="2359026"/>
            <a:ext cx="258233" cy="974725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85" name="Rectangle 50"/>
          <p:cNvSpPr>
            <a:spLocks noChangeArrowheads="1"/>
          </p:cNvSpPr>
          <p:nvPr/>
        </p:nvSpPr>
        <p:spPr bwMode="auto">
          <a:xfrm>
            <a:off x="3757085" y="2259013"/>
            <a:ext cx="258233" cy="1003300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86" name="Rectangle 51"/>
          <p:cNvSpPr>
            <a:spLocks noChangeArrowheads="1"/>
          </p:cNvSpPr>
          <p:nvPr/>
        </p:nvSpPr>
        <p:spPr bwMode="auto">
          <a:xfrm>
            <a:off x="4400551" y="2224089"/>
            <a:ext cx="260349" cy="992187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87" name="Rectangle 52"/>
          <p:cNvSpPr>
            <a:spLocks noChangeArrowheads="1"/>
          </p:cNvSpPr>
          <p:nvPr/>
        </p:nvSpPr>
        <p:spPr bwMode="auto">
          <a:xfrm>
            <a:off x="5046134" y="2266950"/>
            <a:ext cx="260351" cy="998538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88" name="Rectangle 53"/>
          <p:cNvSpPr>
            <a:spLocks noChangeArrowheads="1"/>
          </p:cNvSpPr>
          <p:nvPr/>
        </p:nvSpPr>
        <p:spPr bwMode="auto">
          <a:xfrm>
            <a:off x="5691718" y="2281238"/>
            <a:ext cx="260349" cy="1008062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89" name="Rectangle 54"/>
          <p:cNvSpPr>
            <a:spLocks noChangeArrowheads="1"/>
          </p:cNvSpPr>
          <p:nvPr/>
        </p:nvSpPr>
        <p:spPr bwMode="auto">
          <a:xfrm>
            <a:off x="6337301" y="2278064"/>
            <a:ext cx="258233" cy="993775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90" name="Rectangle 55"/>
          <p:cNvSpPr>
            <a:spLocks noChangeArrowheads="1"/>
          </p:cNvSpPr>
          <p:nvPr/>
        </p:nvSpPr>
        <p:spPr bwMode="auto">
          <a:xfrm>
            <a:off x="6982885" y="2260600"/>
            <a:ext cx="258233" cy="1011238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91" name="Rectangle 56"/>
          <p:cNvSpPr>
            <a:spLocks noChangeArrowheads="1"/>
          </p:cNvSpPr>
          <p:nvPr/>
        </p:nvSpPr>
        <p:spPr bwMode="auto">
          <a:xfrm>
            <a:off x="7626351" y="2251075"/>
            <a:ext cx="260349" cy="1017588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92" name="Rectangle 57"/>
          <p:cNvSpPr>
            <a:spLocks noChangeArrowheads="1"/>
          </p:cNvSpPr>
          <p:nvPr/>
        </p:nvSpPr>
        <p:spPr bwMode="auto">
          <a:xfrm>
            <a:off x="8271934" y="2247901"/>
            <a:ext cx="260351" cy="1027113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93" name="Rectangle 58"/>
          <p:cNvSpPr>
            <a:spLocks noChangeArrowheads="1"/>
          </p:cNvSpPr>
          <p:nvPr/>
        </p:nvSpPr>
        <p:spPr bwMode="auto">
          <a:xfrm>
            <a:off x="8917518" y="2241550"/>
            <a:ext cx="258233" cy="1035050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94" name="Rectangle 59"/>
          <p:cNvSpPr>
            <a:spLocks noChangeArrowheads="1"/>
          </p:cNvSpPr>
          <p:nvPr/>
        </p:nvSpPr>
        <p:spPr bwMode="auto">
          <a:xfrm>
            <a:off x="9560984" y="2228851"/>
            <a:ext cx="260349" cy="1039813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95" name="Rectangle 60"/>
          <p:cNvSpPr>
            <a:spLocks noChangeArrowheads="1"/>
          </p:cNvSpPr>
          <p:nvPr/>
        </p:nvSpPr>
        <p:spPr bwMode="auto">
          <a:xfrm>
            <a:off x="10206568" y="2211389"/>
            <a:ext cx="258233" cy="1044575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96" name="Rectangle 61"/>
          <p:cNvSpPr>
            <a:spLocks noChangeArrowheads="1"/>
          </p:cNvSpPr>
          <p:nvPr/>
        </p:nvSpPr>
        <p:spPr bwMode="auto">
          <a:xfrm>
            <a:off x="10850034" y="2197100"/>
            <a:ext cx="260351" cy="1047750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97" name="Rectangle 62"/>
          <p:cNvSpPr>
            <a:spLocks noChangeArrowheads="1"/>
          </p:cNvSpPr>
          <p:nvPr/>
        </p:nvSpPr>
        <p:spPr bwMode="auto">
          <a:xfrm>
            <a:off x="3757085" y="2132013"/>
            <a:ext cx="258233" cy="127000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98" name="Rectangle 63"/>
          <p:cNvSpPr>
            <a:spLocks noChangeArrowheads="1"/>
          </p:cNvSpPr>
          <p:nvPr/>
        </p:nvSpPr>
        <p:spPr bwMode="auto">
          <a:xfrm>
            <a:off x="4400551" y="2100264"/>
            <a:ext cx="260349" cy="123825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599" name="Rectangle 64"/>
          <p:cNvSpPr>
            <a:spLocks noChangeArrowheads="1"/>
          </p:cNvSpPr>
          <p:nvPr/>
        </p:nvSpPr>
        <p:spPr bwMode="auto">
          <a:xfrm>
            <a:off x="5046134" y="2143126"/>
            <a:ext cx="260351" cy="123825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600" name="Rectangle 65"/>
          <p:cNvSpPr>
            <a:spLocks noChangeArrowheads="1"/>
          </p:cNvSpPr>
          <p:nvPr/>
        </p:nvSpPr>
        <p:spPr bwMode="auto">
          <a:xfrm>
            <a:off x="5691718" y="2157414"/>
            <a:ext cx="260349" cy="123825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601" name="Rectangle 66"/>
          <p:cNvSpPr>
            <a:spLocks noChangeArrowheads="1"/>
          </p:cNvSpPr>
          <p:nvPr/>
        </p:nvSpPr>
        <p:spPr bwMode="auto">
          <a:xfrm>
            <a:off x="6337301" y="2154239"/>
            <a:ext cx="258233" cy="123825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602" name="Rectangle 67"/>
          <p:cNvSpPr>
            <a:spLocks noChangeArrowheads="1"/>
          </p:cNvSpPr>
          <p:nvPr/>
        </p:nvSpPr>
        <p:spPr bwMode="auto">
          <a:xfrm>
            <a:off x="6982885" y="2136776"/>
            <a:ext cx="258233" cy="123825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603" name="Rectangle 68"/>
          <p:cNvSpPr>
            <a:spLocks noChangeArrowheads="1"/>
          </p:cNvSpPr>
          <p:nvPr/>
        </p:nvSpPr>
        <p:spPr bwMode="auto">
          <a:xfrm>
            <a:off x="7626351" y="2128839"/>
            <a:ext cx="260349" cy="122237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604" name="Rectangle 69"/>
          <p:cNvSpPr>
            <a:spLocks noChangeArrowheads="1"/>
          </p:cNvSpPr>
          <p:nvPr/>
        </p:nvSpPr>
        <p:spPr bwMode="auto">
          <a:xfrm>
            <a:off x="8271934" y="2124076"/>
            <a:ext cx="260351" cy="123825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605" name="Rectangle 70"/>
          <p:cNvSpPr>
            <a:spLocks noChangeArrowheads="1"/>
          </p:cNvSpPr>
          <p:nvPr/>
        </p:nvSpPr>
        <p:spPr bwMode="auto">
          <a:xfrm>
            <a:off x="8917518" y="2119314"/>
            <a:ext cx="258233" cy="122237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606" name="Rectangle 71"/>
          <p:cNvSpPr>
            <a:spLocks noChangeArrowheads="1"/>
          </p:cNvSpPr>
          <p:nvPr/>
        </p:nvSpPr>
        <p:spPr bwMode="auto">
          <a:xfrm>
            <a:off x="9560984" y="2106614"/>
            <a:ext cx="260349" cy="122237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607" name="Rectangle 72"/>
          <p:cNvSpPr>
            <a:spLocks noChangeArrowheads="1"/>
          </p:cNvSpPr>
          <p:nvPr/>
        </p:nvSpPr>
        <p:spPr bwMode="auto">
          <a:xfrm>
            <a:off x="10206568" y="2090738"/>
            <a:ext cx="258233" cy="120650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608" name="Rectangle 73"/>
          <p:cNvSpPr>
            <a:spLocks noChangeArrowheads="1"/>
          </p:cNvSpPr>
          <p:nvPr/>
        </p:nvSpPr>
        <p:spPr bwMode="auto">
          <a:xfrm>
            <a:off x="10850034" y="2074864"/>
            <a:ext cx="260351" cy="122237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65609" name="Line 74"/>
          <p:cNvSpPr>
            <a:spLocks noChangeShapeType="1"/>
          </p:cNvSpPr>
          <p:nvPr/>
        </p:nvSpPr>
        <p:spPr bwMode="auto">
          <a:xfrm>
            <a:off x="1629834" y="1573213"/>
            <a:ext cx="2117" cy="4343400"/>
          </a:xfrm>
          <a:prstGeom prst="line">
            <a:avLst/>
          </a:prstGeom>
          <a:noFill/>
          <a:ln w="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10" name="Line 75"/>
          <p:cNvSpPr>
            <a:spLocks noChangeShapeType="1"/>
          </p:cNvSpPr>
          <p:nvPr/>
        </p:nvSpPr>
        <p:spPr bwMode="auto">
          <a:xfrm>
            <a:off x="1587500" y="5916614"/>
            <a:ext cx="4233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11" name="Line 76"/>
          <p:cNvSpPr>
            <a:spLocks noChangeShapeType="1"/>
          </p:cNvSpPr>
          <p:nvPr/>
        </p:nvSpPr>
        <p:spPr bwMode="auto">
          <a:xfrm>
            <a:off x="1587500" y="5483225"/>
            <a:ext cx="4233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12" name="Line 77"/>
          <p:cNvSpPr>
            <a:spLocks noChangeShapeType="1"/>
          </p:cNvSpPr>
          <p:nvPr/>
        </p:nvSpPr>
        <p:spPr bwMode="auto">
          <a:xfrm>
            <a:off x="1587500" y="5048250"/>
            <a:ext cx="4233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13" name="Line 78"/>
          <p:cNvSpPr>
            <a:spLocks noChangeShapeType="1"/>
          </p:cNvSpPr>
          <p:nvPr/>
        </p:nvSpPr>
        <p:spPr bwMode="auto">
          <a:xfrm>
            <a:off x="1587500" y="4614864"/>
            <a:ext cx="4233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14" name="Line 79"/>
          <p:cNvSpPr>
            <a:spLocks noChangeShapeType="1"/>
          </p:cNvSpPr>
          <p:nvPr/>
        </p:nvSpPr>
        <p:spPr bwMode="auto">
          <a:xfrm>
            <a:off x="1587500" y="4179889"/>
            <a:ext cx="4233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15" name="Line 80"/>
          <p:cNvSpPr>
            <a:spLocks noChangeShapeType="1"/>
          </p:cNvSpPr>
          <p:nvPr/>
        </p:nvSpPr>
        <p:spPr bwMode="auto">
          <a:xfrm>
            <a:off x="1587500" y="3746500"/>
            <a:ext cx="4233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16" name="Line 81"/>
          <p:cNvSpPr>
            <a:spLocks noChangeShapeType="1"/>
          </p:cNvSpPr>
          <p:nvPr/>
        </p:nvSpPr>
        <p:spPr bwMode="auto">
          <a:xfrm>
            <a:off x="1587500" y="3311525"/>
            <a:ext cx="4233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17" name="Line 82"/>
          <p:cNvSpPr>
            <a:spLocks noChangeShapeType="1"/>
          </p:cNvSpPr>
          <p:nvPr/>
        </p:nvSpPr>
        <p:spPr bwMode="auto">
          <a:xfrm>
            <a:off x="1587500" y="2876550"/>
            <a:ext cx="4233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18" name="Line 83"/>
          <p:cNvSpPr>
            <a:spLocks noChangeShapeType="1"/>
          </p:cNvSpPr>
          <p:nvPr/>
        </p:nvSpPr>
        <p:spPr bwMode="auto">
          <a:xfrm>
            <a:off x="1587500" y="2441575"/>
            <a:ext cx="4233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19" name="Line 84"/>
          <p:cNvSpPr>
            <a:spLocks noChangeShapeType="1"/>
          </p:cNvSpPr>
          <p:nvPr/>
        </p:nvSpPr>
        <p:spPr bwMode="auto">
          <a:xfrm>
            <a:off x="1587500" y="2008189"/>
            <a:ext cx="4233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20" name="Line 85"/>
          <p:cNvSpPr>
            <a:spLocks noChangeShapeType="1"/>
          </p:cNvSpPr>
          <p:nvPr/>
        </p:nvSpPr>
        <p:spPr bwMode="auto">
          <a:xfrm>
            <a:off x="1587500" y="1573214"/>
            <a:ext cx="4233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21" name="Line 86"/>
          <p:cNvSpPr>
            <a:spLocks noChangeShapeType="1"/>
          </p:cNvSpPr>
          <p:nvPr/>
        </p:nvSpPr>
        <p:spPr bwMode="auto">
          <a:xfrm>
            <a:off x="1629834" y="5916614"/>
            <a:ext cx="9675284" cy="1587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22" name="Line 87"/>
          <p:cNvSpPr>
            <a:spLocks noChangeShapeType="1"/>
          </p:cNvSpPr>
          <p:nvPr/>
        </p:nvSpPr>
        <p:spPr bwMode="auto">
          <a:xfrm flipV="1">
            <a:off x="1629834" y="5916614"/>
            <a:ext cx="211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23" name="Line 88"/>
          <p:cNvSpPr>
            <a:spLocks noChangeShapeType="1"/>
          </p:cNvSpPr>
          <p:nvPr/>
        </p:nvSpPr>
        <p:spPr bwMode="auto">
          <a:xfrm flipV="1">
            <a:off x="2275418" y="5916614"/>
            <a:ext cx="2116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24" name="Line 89"/>
          <p:cNvSpPr>
            <a:spLocks noChangeShapeType="1"/>
          </p:cNvSpPr>
          <p:nvPr/>
        </p:nvSpPr>
        <p:spPr bwMode="auto">
          <a:xfrm flipV="1">
            <a:off x="2921000" y="5916614"/>
            <a:ext cx="211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25" name="Line 90"/>
          <p:cNvSpPr>
            <a:spLocks noChangeShapeType="1"/>
          </p:cNvSpPr>
          <p:nvPr/>
        </p:nvSpPr>
        <p:spPr bwMode="auto">
          <a:xfrm flipV="1">
            <a:off x="3566585" y="5916614"/>
            <a:ext cx="2116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26" name="Line 91"/>
          <p:cNvSpPr>
            <a:spLocks noChangeShapeType="1"/>
          </p:cNvSpPr>
          <p:nvPr/>
        </p:nvSpPr>
        <p:spPr bwMode="auto">
          <a:xfrm flipV="1">
            <a:off x="4210051" y="5916614"/>
            <a:ext cx="2116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27" name="Line 92"/>
          <p:cNvSpPr>
            <a:spLocks noChangeShapeType="1"/>
          </p:cNvSpPr>
          <p:nvPr/>
        </p:nvSpPr>
        <p:spPr bwMode="auto">
          <a:xfrm flipV="1">
            <a:off x="4855634" y="5916614"/>
            <a:ext cx="211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28" name="Line 93"/>
          <p:cNvSpPr>
            <a:spLocks noChangeShapeType="1"/>
          </p:cNvSpPr>
          <p:nvPr/>
        </p:nvSpPr>
        <p:spPr bwMode="auto">
          <a:xfrm flipV="1">
            <a:off x="5499100" y="5916614"/>
            <a:ext cx="211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29" name="Line 94"/>
          <p:cNvSpPr>
            <a:spLocks noChangeShapeType="1"/>
          </p:cNvSpPr>
          <p:nvPr/>
        </p:nvSpPr>
        <p:spPr bwMode="auto">
          <a:xfrm flipV="1">
            <a:off x="6144685" y="5916614"/>
            <a:ext cx="2116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30" name="Line 95"/>
          <p:cNvSpPr>
            <a:spLocks noChangeShapeType="1"/>
          </p:cNvSpPr>
          <p:nvPr/>
        </p:nvSpPr>
        <p:spPr bwMode="auto">
          <a:xfrm flipV="1">
            <a:off x="6790267" y="5916614"/>
            <a:ext cx="211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31" name="Line 96"/>
          <p:cNvSpPr>
            <a:spLocks noChangeShapeType="1"/>
          </p:cNvSpPr>
          <p:nvPr/>
        </p:nvSpPr>
        <p:spPr bwMode="auto">
          <a:xfrm flipV="1">
            <a:off x="7435851" y="5916614"/>
            <a:ext cx="2116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32" name="Line 97"/>
          <p:cNvSpPr>
            <a:spLocks noChangeShapeType="1"/>
          </p:cNvSpPr>
          <p:nvPr/>
        </p:nvSpPr>
        <p:spPr bwMode="auto">
          <a:xfrm flipV="1">
            <a:off x="8079318" y="5916614"/>
            <a:ext cx="2116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33" name="Line 98"/>
          <p:cNvSpPr>
            <a:spLocks noChangeShapeType="1"/>
          </p:cNvSpPr>
          <p:nvPr/>
        </p:nvSpPr>
        <p:spPr bwMode="auto">
          <a:xfrm flipV="1">
            <a:off x="8724900" y="5916614"/>
            <a:ext cx="211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34" name="Line 99"/>
          <p:cNvSpPr>
            <a:spLocks noChangeShapeType="1"/>
          </p:cNvSpPr>
          <p:nvPr/>
        </p:nvSpPr>
        <p:spPr bwMode="auto">
          <a:xfrm flipV="1">
            <a:off x="9368367" y="5916614"/>
            <a:ext cx="211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35" name="Line 100"/>
          <p:cNvSpPr>
            <a:spLocks noChangeShapeType="1"/>
          </p:cNvSpPr>
          <p:nvPr/>
        </p:nvSpPr>
        <p:spPr bwMode="auto">
          <a:xfrm flipV="1">
            <a:off x="10013951" y="5916614"/>
            <a:ext cx="2116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36" name="Line 101"/>
          <p:cNvSpPr>
            <a:spLocks noChangeShapeType="1"/>
          </p:cNvSpPr>
          <p:nvPr/>
        </p:nvSpPr>
        <p:spPr bwMode="auto">
          <a:xfrm flipV="1">
            <a:off x="10659534" y="5916614"/>
            <a:ext cx="211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37" name="Line 102"/>
          <p:cNvSpPr>
            <a:spLocks noChangeShapeType="1"/>
          </p:cNvSpPr>
          <p:nvPr/>
        </p:nvSpPr>
        <p:spPr bwMode="auto">
          <a:xfrm flipV="1">
            <a:off x="11305118" y="5916614"/>
            <a:ext cx="2116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38" name="Freeform 103"/>
          <p:cNvSpPr>
            <a:spLocks/>
          </p:cNvSpPr>
          <p:nvPr/>
        </p:nvSpPr>
        <p:spPr bwMode="auto">
          <a:xfrm>
            <a:off x="1953685" y="2074863"/>
            <a:ext cx="9027583" cy="298450"/>
          </a:xfrm>
          <a:custGeom>
            <a:avLst/>
            <a:gdLst>
              <a:gd name="T0" fmla="*/ 0 w 5318"/>
              <a:gd name="T1" fmla="*/ 2147483647 h 216"/>
              <a:gd name="T2" fmla="*/ 2147483647 w 5318"/>
              <a:gd name="T3" fmla="*/ 2147483647 h 216"/>
              <a:gd name="T4" fmla="*/ 2147483647 w 5318"/>
              <a:gd name="T5" fmla="*/ 2147483647 h 216"/>
              <a:gd name="T6" fmla="*/ 2147483647 w 5318"/>
              <a:gd name="T7" fmla="*/ 2147483647 h 216"/>
              <a:gd name="T8" fmla="*/ 2147483647 w 5318"/>
              <a:gd name="T9" fmla="*/ 2147483647 h 216"/>
              <a:gd name="T10" fmla="*/ 2147483647 w 5318"/>
              <a:gd name="T11" fmla="*/ 2147483647 h 216"/>
              <a:gd name="T12" fmla="*/ 2147483647 w 5318"/>
              <a:gd name="T13" fmla="*/ 2147483647 h 216"/>
              <a:gd name="T14" fmla="*/ 2147483647 w 5318"/>
              <a:gd name="T15" fmla="*/ 2147483647 h 216"/>
              <a:gd name="T16" fmla="*/ 2147483647 w 5318"/>
              <a:gd name="T17" fmla="*/ 2147483647 h 216"/>
              <a:gd name="T18" fmla="*/ 2147483647 w 5318"/>
              <a:gd name="T19" fmla="*/ 2147483647 h 216"/>
              <a:gd name="T20" fmla="*/ 2147483647 w 5318"/>
              <a:gd name="T21" fmla="*/ 2147483647 h 216"/>
              <a:gd name="T22" fmla="*/ 2147483647 w 5318"/>
              <a:gd name="T23" fmla="*/ 2147483647 h 216"/>
              <a:gd name="T24" fmla="*/ 2147483647 w 5318"/>
              <a:gd name="T25" fmla="*/ 2147483647 h 216"/>
              <a:gd name="T26" fmla="*/ 2147483647 w 5318"/>
              <a:gd name="T27" fmla="*/ 2147483647 h 216"/>
              <a:gd name="T28" fmla="*/ 2147483647 w 5318"/>
              <a:gd name="T29" fmla="*/ 0 h 2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318"/>
              <a:gd name="T46" fmla="*/ 0 h 216"/>
              <a:gd name="T47" fmla="*/ 5318 w 5318"/>
              <a:gd name="T48" fmla="*/ 216 h 21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318" h="216">
                <a:moveTo>
                  <a:pt x="0" y="166"/>
                </a:moveTo>
                <a:lnTo>
                  <a:pt x="380" y="216"/>
                </a:lnTo>
                <a:lnTo>
                  <a:pt x="760" y="206"/>
                </a:lnTo>
                <a:lnTo>
                  <a:pt x="1140" y="42"/>
                </a:lnTo>
                <a:lnTo>
                  <a:pt x="1519" y="18"/>
                </a:lnTo>
                <a:lnTo>
                  <a:pt x="1899" y="49"/>
                </a:lnTo>
                <a:lnTo>
                  <a:pt x="2279" y="60"/>
                </a:lnTo>
                <a:lnTo>
                  <a:pt x="2659" y="57"/>
                </a:lnTo>
                <a:lnTo>
                  <a:pt x="3039" y="45"/>
                </a:lnTo>
                <a:lnTo>
                  <a:pt x="3419" y="39"/>
                </a:lnTo>
                <a:lnTo>
                  <a:pt x="3799" y="36"/>
                </a:lnTo>
                <a:lnTo>
                  <a:pt x="4178" y="32"/>
                </a:lnTo>
                <a:lnTo>
                  <a:pt x="4558" y="23"/>
                </a:lnTo>
                <a:lnTo>
                  <a:pt x="4938" y="11"/>
                </a:lnTo>
                <a:lnTo>
                  <a:pt x="5318" y="0"/>
                </a:lnTo>
              </a:path>
            </a:pathLst>
          </a:custGeom>
          <a:noFill/>
          <a:ln w="30226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0" name="Rectangle 104"/>
          <p:cNvSpPr>
            <a:spLocks noChangeArrowheads="1"/>
          </p:cNvSpPr>
          <p:nvPr/>
        </p:nvSpPr>
        <p:spPr bwMode="auto">
          <a:xfrm>
            <a:off x="1447800" y="5849938"/>
            <a:ext cx="8496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24681" name="Rectangle 105"/>
          <p:cNvSpPr>
            <a:spLocks noChangeArrowheads="1"/>
          </p:cNvSpPr>
          <p:nvPr/>
        </p:nvSpPr>
        <p:spPr bwMode="auto">
          <a:xfrm>
            <a:off x="1369485" y="5416551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24682" name="Rectangle 106"/>
          <p:cNvSpPr>
            <a:spLocks noChangeArrowheads="1"/>
          </p:cNvSpPr>
          <p:nvPr/>
        </p:nvSpPr>
        <p:spPr bwMode="auto">
          <a:xfrm>
            <a:off x="1369485" y="4981576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24683" name="Rectangle 107"/>
          <p:cNvSpPr>
            <a:spLocks noChangeArrowheads="1"/>
          </p:cNvSpPr>
          <p:nvPr/>
        </p:nvSpPr>
        <p:spPr bwMode="auto">
          <a:xfrm>
            <a:off x="1369485" y="4548188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24684" name="Rectangle 108"/>
          <p:cNvSpPr>
            <a:spLocks noChangeArrowheads="1"/>
          </p:cNvSpPr>
          <p:nvPr/>
        </p:nvSpPr>
        <p:spPr bwMode="auto">
          <a:xfrm>
            <a:off x="1369485" y="4113213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24685" name="Rectangle 109"/>
          <p:cNvSpPr>
            <a:spLocks noChangeArrowheads="1"/>
          </p:cNvSpPr>
          <p:nvPr/>
        </p:nvSpPr>
        <p:spPr bwMode="auto">
          <a:xfrm>
            <a:off x="1369485" y="3679826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24686" name="Rectangle 110"/>
          <p:cNvSpPr>
            <a:spLocks noChangeArrowheads="1"/>
          </p:cNvSpPr>
          <p:nvPr/>
        </p:nvSpPr>
        <p:spPr bwMode="auto">
          <a:xfrm>
            <a:off x="1369485" y="3244851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60</a:t>
            </a:r>
          </a:p>
        </p:txBody>
      </p:sp>
      <p:sp>
        <p:nvSpPr>
          <p:cNvPr id="24687" name="Rectangle 111"/>
          <p:cNvSpPr>
            <a:spLocks noChangeArrowheads="1"/>
          </p:cNvSpPr>
          <p:nvPr/>
        </p:nvSpPr>
        <p:spPr bwMode="auto">
          <a:xfrm>
            <a:off x="1369485" y="2811463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70</a:t>
            </a:r>
          </a:p>
        </p:txBody>
      </p:sp>
      <p:sp>
        <p:nvSpPr>
          <p:cNvPr id="24688" name="Rectangle 112"/>
          <p:cNvSpPr>
            <a:spLocks noChangeArrowheads="1"/>
          </p:cNvSpPr>
          <p:nvPr/>
        </p:nvSpPr>
        <p:spPr bwMode="auto">
          <a:xfrm>
            <a:off x="1369485" y="2376488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80</a:t>
            </a:r>
          </a:p>
        </p:txBody>
      </p:sp>
      <p:sp>
        <p:nvSpPr>
          <p:cNvPr id="24689" name="Rectangle 113"/>
          <p:cNvSpPr>
            <a:spLocks noChangeArrowheads="1"/>
          </p:cNvSpPr>
          <p:nvPr/>
        </p:nvSpPr>
        <p:spPr bwMode="auto">
          <a:xfrm>
            <a:off x="1369485" y="1941513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90</a:t>
            </a:r>
          </a:p>
        </p:txBody>
      </p:sp>
      <p:sp>
        <p:nvSpPr>
          <p:cNvPr id="24690" name="Rectangle 114"/>
          <p:cNvSpPr>
            <a:spLocks noChangeArrowheads="1"/>
          </p:cNvSpPr>
          <p:nvPr/>
        </p:nvSpPr>
        <p:spPr bwMode="auto">
          <a:xfrm>
            <a:off x="1291167" y="1506538"/>
            <a:ext cx="25487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100</a:t>
            </a:r>
          </a:p>
        </p:txBody>
      </p:sp>
      <p:sp>
        <p:nvSpPr>
          <p:cNvPr id="24691" name="Rectangle 115"/>
          <p:cNvSpPr>
            <a:spLocks noChangeArrowheads="1"/>
          </p:cNvSpPr>
          <p:nvPr/>
        </p:nvSpPr>
        <p:spPr bwMode="auto">
          <a:xfrm>
            <a:off x="1797051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1999</a:t>
            </a:r>
          </a:p>
        </p:txBody>
      </p:sp>
      <p:sp>
        <p:nvSpPr>
          <p:cNvPr id="24692" name="Rectangle 116"/>
          <p:cNvSpPr>
            <a:spLocks noChangeArrowheads="1"/>
          </p:cNvSpPr>
          <p:nvPr/>
        </p:nvSpPr>
        <p:spPr bwMode="auto">
          <a:xfrm>
            <a:off x="2442634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2000</a:t>
            </a:r>
          </a:p>
        </p:txBody>
      </p:sp>
      <p:sp>
        <p:nvSpPr>
          <p:cNvPr id="24693" name="Rectangle 117"/>
          <p:cNvSpPr>
            <a:spLocks noChangeArrowheads="1"/>
          </p:cNvSpPr>
          <p:nvPr/>
        </p:nvSpPr>
        <p:spPr bwMode="auto">
          <a:xfrm>
            <a:off x="3088217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2001</a:t>
            </a:r>
          </a:p>
        </p:txBody>
      </p:sp>
      <p:sp>
        <p:nvSpPr>
          <p:cNvPr id="24694" name="Rectangle 118"/>
          <p:cNvSpPr>
            <a:spLocks noChangeArrowheads="1"/>
          </p:cNvSpPr>
          <p:nvPr/>
        </p:nvSpPr>
        <p:spPr bwMode="auto">
          <a:xfrm>
            <a:off x="3731684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2002</a:t>
            </a:r>
          </a:p>
        </p:txBody>
      </p:sp>
      <p:sp>
        <p:nvSpPr>
          <p:cNvPr id="24695" name="Rectangle 119"/>
          <p:cNvSpPr>
            <a:spLocks noChangeArrowheads="1"/>
          </p:cNvSpPr>
          <p:nvPr/>
        </p:nvSpPr>
        <p:spPr bwMode="auto">
          <a:xfrm>
            <a:off x="4375151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2003</a:t>
            </a:r>
          </a:p>
        </p:txBody>
      </p:sp>
      <p:sp>
        <p:nvSpPr>
          <p:cNvPr id="24696" name="Rectangle 120"/>
          <p:cNvSpPr>
            <a:spLocks noChangeArrowheads="1"/>
          </p:cNvSpPr>
          <p:nvPr/>
        </p:nvSpPr>
        <p:spPr bwMode="auto">
          <a:xfrm>
            <a:off x="5020734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2004</a:t>
            </a:r>
          </a:p>
        </p:txBody>
      </p:sp>
      <p:sp>
        <p:nvSpPr>
          <p:cNvPr id="24697" name="Rectangle 121"/>
          <p:cNvSpPr>
            <a:spLocks noChangeArrowheads="1"/>
          </p:cNvSpPr>
          <p:nvPr/>
        </p:nvSpPr>
        <p:spPr bwMode="auto">
          <a:xfrm>
            <a:off x="5666318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2005</a:t>
            </a:r>
          </a:p>
        </p:txBody>
      </p:sp>
      <p:sp>
        <p:nvSpPr>
          <p:cNvPr id="24698" name="Rectangle 122"/>
          <p:cNvSpPr>
            <a:spLocks noChangeArrowheads="1"/>
          </p:cNvSpPr>
          <p:nvPr/>
        </p:nvSpPr>
        <p:spPr bwMode="auto">
          <a:xfrm>
            <a:off x="6311900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2006</a:t>
            </a:r>
          </a:p>
        </p:txBody>
      </p:sp>
      <p:sp>
        <p:nvSpPr>
          <p:cNvPr id="24699" name="Rectangle 123"/>
          <p:cNvSpPr>
            <a:spLocks noChangeArrowheads="1"/>
          </p:cNvSpPr>
          <p:nvPr/>
        </p:nvSpPr>
        <p:spPr bwMode="auto">
          <a:xfrm>
            <a:off x="6957484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2007</a:t>
            </a:r>
          </a:p>
        </p:txBody>
      </p:sp>
      <p:sp>
        <p:nvSpPr>
          <p:cNvPr id="24700" name="Rectangle 124"/>
          <p:cNvSpPr>
            <a:spLocks noChangeArrowheads="1"/>
          </p:cNvSpPr>
          <p:nvPr/>
        </p:nvSpPr>
        <p:spPr bwMode="auto">
          <a:xfrm>
            <a:off x="7600951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2008</a:t>
            </a:r>
          </a:p>
        </p:txBody>
      </p:sp>
      <p:sp>
        <p:nvSpPr>
          <p:cNvPr id="24701" name="Rectangle 125"/>
          <p:cNvSpPr>
            <a:spLocks noChangeArrowheads="1"/>
          </p:cNvSpPr>
          <p:nvPr/>
        </p:nvSpPr>
        <p:spPr bwMode="auto">
          <a:xfrm>
            <a:off x="8246534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2009</a:t>
            </a:r>
          </a:p>
        </p:txBody>
      </p:sp>
      <p:sp>
        <p:nvSpPr>
          <p:cNvPr id="24702" name="Rectangle 126"/>
          <p:cNvSpPr>
            <a:spLocks noChangeArrowheads="1"/>
          </p:cNvSpPr>
          <p:nvPr/>
        </p:nvSpPr>
        <p:spPr bwMode="auto">
          <a:xfrm>
            <a:off x="8890000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2010</a:t>
            </a:r>
          </a:p>
        </p:txBody>
      </p:sp>
      <p:sp>
        <p:nvSpPr>
          <p:cNvPr id="24703" name="Rectangle 127"/>
          <p:cNvSpPr>
            <a:spLocks noChangeArrowheads="1"/>
          </p:cNvSpPr>
          <p:nvPr/>
        </p:nvSpPr>
        <p:spPr bwMode="auto">
          <a:xfrm>
            <a:off x="9535584" y="6015038"/>
            <a:ext cx="33137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2011</a:t>
            </a:r>
          </a:p>
        </p:txBody>
      </p:sp>
      <p:sp>
        <p:nvSpPr>
          <p:cNvPr id="24704" name="Rectangle 128"/>
          <p:cNvSpPr>
            <a:spLocks noChangeArrowheads="1"/>
          </p:cNvSpPr>
          <p:nvPr/>
        </p:nvSpPr>
        <p:spPr bwMode="auto">
          <a:xfrm>
            <a:off x="10181167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2012</a:t>
            </a:r>
          </a:p>
        </p:txBody>
      </p:sp>
      <p:sp>
        <p:nvSpPr>
          <p:cNvPr id="24705" name="Rectangle 129"/>
          <p:cNvSpPr>
            <a:spLocks noChangeArrowheads="1"/>
          </p:cNvSpPr>
          <p:nvPr/>
        </p:nvSpPr>
        <p:spPr bwMode="auto">
          <a:xfrm>
            <a:off x="10824634" y="6015038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2013</a:t>
            </a:r>
          </a:p>
        </p:txBody>
      </p:sp>
      <p:sp>
        <p:nvSpPr>
          <p:cNvPr id="65665" name="Line 130"/>
          <p:cNvSpPr>
            <a:spLocks noChangeShapeType="1"/>
          </p:cNvSpPr>
          <p:nvPr/>
        </p:nvSpPr>
        <p:spPr bwMode="auto">
          <a:xfrm>
            <a:off x="8106834" y="6346825"/>
            <a:ext cx="281517" cy="1588"/>
          </a:xfrm>
          <a:prstGeom prst="line">
            <a:avLst/>
          </a:prstGeom>
          <a:noFill/>
          <a:ln w="30163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66" name="Rectangle 131"/>
          <p:cNvSpPr>
            <a:spLocks noChangeArrowheads="1"/>
          </p:cNvSpPr>
          <p:nvPr/>
        </p:nvSpPr>
        <p:spPr bwMode="auto">
          <a:xfrm>
            <a:off x="2192868" y="6308725"/>
            <a:ext cx="385233" cy="215900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11176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24708" name="Rectangle 132"/>
          <p:cNvSpPr>
            <a:spLocks noChangeArrowheads="1"/>
          </p:cNvSpPr>
          <p:nvPr/>
        </p:nvSpPr>
        <p:spPr bwMode="auto">
          <a:xfrm>
            <a:off x="2673351" y="6308726"/>
            <a:ext cx="43762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Marha </a:t>
            </a:r>
          </a:p>
        </p:txBody>
      </p:sp>
      <p:sp>
        <p:nvSpPr>
          <p:cNvPr id="65668" name="Line 133"/>
          <p:cNvSpPr>
            <a:spLocks noChangeShapeType="1"/>
          </p:cNvSpPr>
          <p:nvPr/>
        </p:nvSpPr>
        <p:spPr bwMode="auto">
          <a:xfrm>
            <a:off x="9116485" y="6381750"/>
            <a:ext cx="383116" cy="0"/>
          </a:xfrm>
          <a:prstGeom prst="line">
            <a:avLst/>
          </a:prstGeom>
          <a:noFill/>
          <a:ln w="349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69" name="Rectangle 134"/>
          <p:cNvSpPr>
            <a:spLocks noChangeArrowheads="1"/>
          </p:cNvSpPr>
          <p:nvPr/>
        </p:nvSpPr>
        <p:spPr bwMode="auto">
          <a:xfrm>
            <a:off x="4254501" y="6308725"/>
            <a:ext cx="385233" cy="215900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0" scaled="1"/>
          </a:gradFill>
          <a:ln w="11176"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24711" name="Rectangle 135"/>
          <p:cNvSpPr>
            <a:spLocks noChangeArrowheads="1"/>
          </p:cNvSpPr>
          <p:nvPr/>
        </p:nvSpPr>
        <p:spPr bwMode="auto">
          <a:xfrm>
            <a:off x="4734985" y="6308726"/>
            <a:ext cx="44563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1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Sertés </a:t>
            </a:r>
          </a:p>
        </p:txBody>
      </p:sp>
      <p:sp>
        <p:nvSpPr>
          <p:cNvPr id="65671" name="Rectangle 136"/>
          <p:cNvSpPr>
            <a:spLocks noChangeArrowheads="1"/>
          </p:cNvSpPr>
          <p:nvPr/>
        </p:nvSpPr>
        <p:spPr bwMode="auto">
          <a:xfrm>
            <a:off x="5710768" y="6308725"/>
            <a:ext cx="385233" cy="215900"/>
          </a:xfrm>
          <a:prstGeom prst="rect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0" scaled="1"/>
          </a:gradFill>
          <a:ln w="11176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24713" name="Rectangle 137"/>
          <p:cNvSpPr>
            <a:spLocks noChangeArrowheads="1"/>
          </p:cNvSpPr>
          <p:nvPr/>
        </p:nvSpPr>
        <p:spPr bwMode="auto">
          <a:xfrm>
            <a:off x="6191251" y="6308726"/>
            <a:ext cx="524182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1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Baromfi </a:t>
            </a:r>
          </a:p>
        </p:txBody>
      </p:sp>
      <p:sp>
        <p:nvSpPr>
          <p:cNvPr id="65673" name="Rectangle 138"/>
          <p:cNvSpPr>
            <a:spLocks noChangeArrowheads="1"/>
          </p:cNvSpPr>
          <p:nvPr/>
        </p:nvSpPr>
        <p:spPr bwMode="auto">
          <a:xfrm>
            <a:off x="7298268" y="6308725"/>
            <a:ext cx="385233" cy="215900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0" scaled="1"/>
          </a:gradFill>
          <a:ln w="11176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24715" name="Rectangle 139"/>
          <p:cNvSpPr>
            <a:spLocks noChangeArrowheads="1"/>
          </p:cNvSpPr>
          <p:nvPr/>
        </p:nvSpPr>
        <p:spPr bwMode="auto">
          <a:xfrm>
            <a:off x="7778751" y="6308726"/>
            <a:ext cx="93134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Juh és </a:t>
            </a:r>
            <a:r>
              <a:rPr lang="hu-HU" sz="11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kecsket</a:t>
            </a:r>
            <a:endParaRPr lang="hu-HU" sz="11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716" name="Rectangle 140"/>
          <p:cNvSpPr>
            <a:spLocks noChangeArrowheads="1"/>
          </p:cNvSpPr>
          <p:nvPr/>
        </p:nvSpPr>
        <p:spPr bwMode="auto">
          <a:xfrm>
            <a:off x="9596967" y="6308726"/>
            <a:ext cx="540212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hu-HU" sz="11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tÖsszesl</a:t>
            </a:r>
            <a:endParaRPr lang="hu-HU" sz="11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717" name="Text Box 141"/>
          <p:cNvSpPr txBox="1">
            <a:spLocks noChangeArrowheads="1"/>
          </p:cNvSpPr>
          <p:nvPr/>
        </p:nvSpPr>
        <p:spPr bwMode="auto">
          <a:xfrm>
            <a:off x="0" y="6583364"/>
            <a:ext cx="4464051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12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Source: European Commission,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" descr="Pictur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4" y="0"/>
            <a:ext cx="121835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12192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latin typeface="Impact" pitchFamily="34" charset="0"/>
              </a:rPr>
              <a:t>Livestock Contributions: </a:t>
            </a:r>
            <a:br>
              <a:rPr lang="en-US" smtClean="0">
                <a:latin typeface="Impact" pitchFamily="34" charset="0"/>
              </a:rPr>
            </a:br>
            <a:r>
              <a:rPr lang="en-US" sz="3600" smtClean="0">
                <a:latin typeface="Impact" pitchFamily="34" charset="0"/>
              </a:rPr>
              <a:t>The big three</a:t>
            </a:r>
            <a:endParaRPr lang="en-US" smtClean="0">
              <a:latin typeface="Impact" pitchFamily="34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508000" y="3860800"/>
            <a:ext cx="304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hu-HU" sz="2400" b="1">
                <a:solidFill>
                  <a:srgbClr val="000000"/>
                </a:solidFill>
              </a:rPr>
              <a:t>Carbon dioxide: </a:t>
            </a:r>
            <a:r>
              <a:rPr lang="en-US" altLang="hu-HU" sz="3600" b="1">
                <a:solidFill>
                  <a:srgbClr val="000000"/>
                </a:solidFill>
              </a:rPr>
              <a:t>4%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196510" y="2330450"/>
            <a:ext cx="150663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hu-HU" sz="2400" b="1">
                <a:solidFill>
                  <a:srgbClr val="000000"/>
                </a:solidFill>
              </a:rPr>
              <a:t>Methane: </a:t>
            </a:r>
          </a:p>
          <a:p>
            <a:pPr algn="ctr"/>
            <a:r>
              <a:rPr lang="en-US" altLang="hu-HU" sz="3600" b="1">
                <a:solidFill>
                  <a:srgbClr val="000000"/>
                </a:solidFill>
              </a:rPr>
              <a:t>48%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9461392" y="2727326"/>
            <a:ext cx="2047034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hu-HU" sz="2400" b="1">
                <a:solidFill>
                  <a:srgbClr val="000000"/>
                </a:solidFill>
              </a:rPr>
              <a:t>Nitrous oxide: </a:t>
            </a:r>
          </a:p>
          <a:p>
            <a:pPr algn="ctr">
              <a:spcBef>
                <a:spcPct val="20000"/>
              </a:spcBef>
            </a:pPr>
            <a:r>
              <a:rPr lang="en-US" altLang="hu-HU" sz="3600" b="1">
                <a:solidFill>
                  <a:srgbClr val="000000"/>
                </a:solidFill>
              </a:rPr>
              <a:t>48%</a:t>
            </a:r>
          </a:p>
        </p:txBody>
      </p:sp>
      <p:sp>
        <p:nvSpPr>
          <p:cNvPr id="44039" name="AutoShape 7"/>
          <p:cNvSpPr>
            <a:spLocks noChangeArrowheads="1"/>
          </p:cNvSpPr>
          <p:nvPr/>
        </p:nvSpPr>
        <p:spPr bwMode="auto">
          <a:xfrm rot="-1213270">
            <a:off x="7725834" y="1671638"/>
            <a:ext cx="2658533" cy="1423987"/>
          </a:xfrm>
          <a:prstGeom prst="curvedDownArrow">
            <a:avLst>
              <a:gd name="adj1" fmla="val 28004"/>
              <a:gd name="adj2" fmla="val 56009"/>
              <a:gd name="adj3" fmla="val 33333"/>
            </a:avLst>
          </a:prstGeom>
          <a:solidFill>
            <a:srgbClr val="336600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hu-HU">
              <a:solidFill>
                <a:srgbClr val="000000"/>
              </a:solidFill>
            </a:endParaRPr>
          </a:p>
        </p:txBody>
      </p:sp>
      <p:sp>
        <p:nvSpPr>
          <p:cNvPr id="44040" name="AutoShape 8"/>
          <p:cNvSpPr>
            <a:spLocks noChangeArrowheads="1"/>
          </p:cNvSpPr>
          <p:nvPr/>
        </p:nvSpPr>
        <p:spPr bwMode="auto">
          <a:xfrm rot="4487846">
            <a:off x="2387601" y="4197350"/>
            <a:ext cx="1181100" cy="2692400"/>
          </a:xfrm>
          <a:prstGeom prst="curvedLeftArrow">
            <a:avLst>
              <a:gd name="adj1" fmla="val 34194"/>
              <a:gd name="adj2" fmla="val 68387"/>
              <a:gd name="adj3" fmla="val 33333"/>
            </a:avLst>
          </a:prstGeom>
          <a:solidFill>
            <a:srgbClr val="336600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hu-HU">
              <a:solidFill>
                <a:srgbClr val="000000"/>
              </a:solidFill>
            </a:endParaRPr>
          </a:p>
        </p:txBody>
      </p:sp>
      <p:sp>
        <p:nvSpPr>
          <p:cNvPr id="44041" name="AutoShape 9"/>
          <p:cNvSpPr>
            <a:spLocks noChangeArrowheads="1"/>
          </p:cNvSpPr>
          <p:nvPr/>
        </p:nvSpPr>
        <p:spPr bwMode="auto">
          <a:xfrm rot="-4019564">
            <a:off x="5249333" y="2889250"/>
            <a:ext cx="1828800" cy="1320800"/>
          </a:xfrm>
          <a:prstGeom prst="curvedUpArrow">
            <a:avLst>
              <a:gd name="adj1" fmla="val 36923"/>
              <a:gd name="adj2" fmla="val 73846"/>
              <a:gd name="adj3" fmla="val 33333"/>
            </a:avLst>
          </a:prstGeom>
          <a:solidFill>
            <a:srgbClr val="336600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hu-HU">
              <a:solidFill>
                <a:srgbClr val="000000"/>
              </a:solidFill>
            </a:endParaRPr>
          </a:p>
        </p:txBody>
      </p:sp>
      <p:pic>
        <p:nvPicPr>
          <p:cNvPr id="44042" name="Content Placeholder 3" descr="8653494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AF1EE"/>
              </a:clrFrom>
              <a:clrTo>
                <a:srgbClr val="EAF1EE">
                  <a:alpha val="0"/>
                </a:srgbClr>
              </a:clrTo>
            </a:clrChange>
            <a:lum bright="-10000" contrast="40000"/>
          </a:blip>
          <a:srcRect l="7143" t="7143"/>
          <a:stretch>
            <a:fillRect/>
          </a:stretch>
        </p:blipFill>
        <p:spPr bwMode="auto">
          <a:xfrm>
            <a:off x="304800" y="56388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églalap 11"/>
          <p:cNvSpPr/>
          <p:nvPr/>
        </p:nvSpPr>
        <p:spPr>
          <a:xfrm>
            <a:off x="0" y="304800"/>
            <a:ext cx="12192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3600" dirty="0">
                <a:latin typeface="Times New Roman" pitchFamily="18" charset="0"/>
                <a:cs typeface="Times New Roman" pitchFamily="18" charset="0"/>
              </a:rPr>
              <a:t>Az állattenyésztés kibocsájtása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1133" y="0"/>
            <a:ext cx="10972800" cy="6207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ÉLELMEZÉS-BIZTONSÁG KIHÍVÁSAI</a:t>
            </a:r>
            <a:endParaRPr lang="hu-H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2255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49276"/>
            <a:ext cx="5808133" cy="6308725"/>
          </a:xfrm>
        </p:spPr>
        <p:txBody>
          <a:bodyPr>
            <a:normAutofit lnSpcReduction="10000"/>
          </a:bodyPr>
          <a:lstStyle/>
          <a:p>
            <a:pPr marL="274320" indent="-274320" algn="just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Népesség nő</a:t>
            </a:r>
            <a:r>
              <a:rPr lang="en-A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– </a:t>
            </a:r>
            <a:r>
              <a:rPr lang="hu-H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élelmiszer-kereslet nő</a:t>
            </a:r>
            <a:endParaRPr lang="en-AU" sz="16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40080" lvl="1" indent="-246888" eaLnBrk="1" fontAlgn="auto" hangingPunct="1">
              <a:lnSpc>
                <a:spcPct val="75000"/>
              </a:lnSpc>
              <a:spcBef>
                <a:spcPct val="0"/>
              </a:spcBef>
              <a:spcAft>
                <a:spcPct val="75000"/>
              </a:spcAft>
              <a:buFont typeface="Wingdings" pitchFamily="2" charset="2"/>
              <a:buChar char="v"/>
              <a:defRPr/>
            </a:pPr>
            <a:r>
              <a:rPr lang="hu-HU" sz="1600" b="1" dirty="0">
                <a:latin typeface="Times New Roman" pitchFamily="18" charset="0"/>
              </a:rPr>
              <a:t>Évi </a:t>
            </a:r>
            <a:r>
              <a:rPr lang="en-AU" sz="1600" b="1" dirty="0">
                <a:latin typeface="Times New Roman" pitchFamily="18" charset="0"/>
              </a:rPr>
              <a:t>1</a:t>
            </a:r>
            <a:r>
              <a:rPr lang="hu-HU" sz="1600" b="1" dirty="0">
                <a:latin typeface="Times New Roman" pitchFamily="18" charset="0"/>
              </a:rPr>
              <a:t>,</a:t>
            </a:r>
            <a:r>
              <a:rPr lang="en-AU" sz="1600" b="1" dirty="0">
                <a:latin typeface="Times New Roman" pitchFamily="18" charset="0"/>
              </a:rPr>
              <a:t>2% (</a:t>
            </a:r>
            <a:r>
              <a:rPr lang="hu-HU" sz="1600" b="1" dirty="0">
                <a:latin typeface="Times New Roman" pitchFamily="18" charset="0"/>
              </a:rPr>
              <a:t>növekedés évi 70-8</a:t>
            </a:r>
            <a:r>
              <a:rPr lang="en-AU" sz="1600" b="1" dirty="0">
                <a:latin typeface="Times New Roman" pitchFamily="18" charset="0"/>
              </a:rPr>
              <a:t>0 </a:t>
            </a:r>
            <a:r>
              <a:rPr lang="en-AU" sz="1600" b="1" dirty="0" err="1">
                <a:latin typeface="Times New Roman" pitchFamily="18" charset="0"/>
              </a:rPr>
              <a:t>milli</a:t>
            </a:r>
            <a:r>
              <a:rPr lang="hu-HU" sz="1600" b="1" dirty="0">
                <a:latin typeface="Times New Roman" pitchFamily="18" charset="0"/>
              </a:rPr>
              <a:t>ó fő)</a:t>
            </a:r>
            <a:r>
              <a:rPr lang="hu-HU" sz="1600" dirty="0">
                <a:latin typeface="Times New Roman" pitchFamily="18" charset="0"/>
              </a:rPr>
              <a:t> 		</a:t>
            </a:r>
            <a:endParaRPr lang="en-AU" sz="1600" dirty="0">
              <a:latin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Jövedelem nő</a:t>
            </a:r>
            <a:r>
              <a:rPr lang="en-A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– </a:t>
            </a:r>
            <a:r>
              <a:rPr lang="hu-H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takarmány-felhasználás nő</a:t>
            </a:r>
            <a:endParaRPr lang="en-AU" sz="16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40080" lvl="1" indent="-246888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b="1" dirty="0">
                <a:latin typeface="Times New Roman" pitchFamily="18" charset="0"/>
              </a:rPr>
              <a:t>Ázsia gazdasági növekedése</a:t>
            </a:r>
            <a:r>
              <a:rPr lang="en-AU" sz="1600" b="1" dirty="0">
                <a:latin typeface="Times New Roman" pitchFamily="18" charset="0"/>
              </a:rPr>
              <a:t> </a:t>
            </a:r>
            <a:r>
              <a:rPr lang="hu-HU" sz="1600" b="1" dirty="0">
                <a:latin typeface="Times New Roman" pitchFamily="18" charset="0"/>
              </a:rPr>
              <a:t>5-6</a:t>
            </a:r>
            <a:r>
              <a:rPr lang="en-AU" sz="1600" b="1" dirty="0">
                <a:latin typeface="Times New Roman" pitchFamily="18" charset="0"/>
              </a:rPr>
              <a:t>%</a:t>
            </a:r>
            <a:r>
              <a:rPr lang="hu-HU" sz="1600" b="1" dirty="0">
                <a:latin typeface="Times New Roman" pitchFamily="18" charset="0"/>
              </a:rPr>
              <a:t>/év</a:t>
            </a:r>
            <a:r>
              <a:rPr lang="en-AU" sz="1600" b="1" dirty="0">
                <a:latin typeface="Times New Roman" pitchFamily="18" charset="0"/>
              </a:rPr>
              <a:t> </a:t>
            </a:r>
          </a:p>
          <a:p>
            <a:pPr marL="640080" lvl="1" indent="-246888" eaLnBrk="1" fontAlgn="auto" hangingPunct="1">
              <a:lnSpc>
                <a:spcPct val="75000"/>
              </a:lnSpc>
              <a:spcBef>
                <a:spcPct val="0"/>
              </a:spcBef>
              <a:spcAft>
                <a:spcPct val="75000"/>
              </a:spcAft>
              <a:buFont typeface="Wingdings" pitchFamily="2" charset="2"/>
              <a:buChar char="v"/>
              <a:defRPr/>
            </a:pPr>
            <a:r>
              <a:rPr lang="hu-HU" sz="1600" b="1" dirty="0">
                <a:latin typeface="Times New Roman" pitchFamily="18" charset="0"/>
              </a:rPr>
              <a:t>Állati termékek (hús, tejtermék) fogyasztása nő    	</a:t>
            </a:r>
            <a:endParaRPr lang="en-AU" sz="1600" b="1" dirty="0">
              <a:latin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n-A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Bio</a:t>
            </a:r>
            <a:r>
              <a:rPr lang="hu-H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üzemanyag-termelés nő </a:t>
            </a:r>
            <a:r>
              <a:rPr lang="en-A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– </a:t>
            </a:r>
            <a:r>
              <a:rPr lang="hu-H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kereslet nő</a:t>
            </a:r>
          </a:p>
          <a:p>
            <a:pPr marL="640080" lvl="1" indent="-246888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b="1" dirty="0">
                <a:latin typeface="Times New Roman" pitchFamily="18" charset="0"/>
              </a:rPr>
              <a:t>Verseny a földterületért (recesszió után visszatérő probléma lesz)</a:t>
            </a:r>
          </a:p>
          <a:p>
            <a:pPr marL="640080" lvl="1" indent="-246888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hu-HU" sz="16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Termőterület korlátozott </a:t>
            </a:r>
            <a:r>
              <a:rPr lang="en-AU" sz="1600" dirty="0">
                <a:latin typeface="Times New Roman" pitchFamily="18" charset="0"/>
              </a:rPr>
              <a:t>	</a:t>
            </a:r>
            <a:r>
              <a:rPr lang="en-AU" sz="1600" dirty="0"/>
              <a:t> </a:t>
            </a:r>
            <a:endParaRPr lang="en-AU" sz="1600" dirty="0">
              <a:latin typeface="Times New Roman" pitchFamily="18" charset="0"/>
            </a:endParaRPr>
          </a:p>
          <a:p>
            <a:pPr marL="640080" lvl="1" indent="-246888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b="1" dirty="0">
                <a:latin typeface="Times New Roman" pitchFamily="18" charset="0"/>
              </a:rPr>
              <a:t>Expanzió:</a:t>
            </a:r>
            <a:r>
              <a:rPr lang="en-AU" sz="1600" b="1" dirty="0">
                <a:latin typeface="Times New Roman" pitchFamily="18" charset="0"/>
              </a:rPr>
              <a:t> </a:t>
            </a:r>
            <a:r>
              <a:rPr lang="en-AU" sz="1600" b="1" dirty="0" err="1">
                <a:latin typeface="Times New Roman" pitchFamily="18" charset="0"/>
              </a:rPr>
              <a:t>Ukra</a:t>
            </a:r>
            <a:r>
              <a:rPr lang="hu-HU" sz="1600" b="1" dirty="0" err="1">
                <a:latin typeface="Times New Roman" pitchFamily="18" charset="0"/>
              </a:rPr>
              <a:t>jna</a:t>
            </a:r>
            <a:r>
              <a:rPr lang="en-AU" sz="1600" b="1" dirty="0">
                <a:latin typeface="Times New Roman" pitchFamily="18" charset="0"/>
              </a:rPr>
              <a:t>, </a:t>
            </a:r>
            <a:r>
              <a:rPr lang="hu-HU" sz="1600" b="1" dirty="0">
                <a:latin typeface="Times New Roman" pitchFamily="18" charset="0"/>
              </a:rPr>
              <a:t>Oroszország, Dél-</a:t>
            </a:r>
            <a:r>
              <a:rPr lang="en-AU" sz="1600" b="1" dirty="0" err="1">
                <a:latin typeface="Times New Roman" pitchFamily="18" charset="0"/>
              </a:rPr>
              <a:t>Ameri</a:t>
            </a:r>
            <a:r>
              <a:rPr lang="hu-HU" sz="1600" b="1" dirty="0">
                <a:latin typeface="Times New Roman" pitchFamily="18" charset="0"/>
              </a:rPr>
              <a:t>k</a:t>
            </a:r>
            <a:r>
              <a:rPr lang="en-AU" sz="1600" b="1" dirty="0">
                <a:latin typeface="Times New Roman" pitchFamily="18" charset="0"/>
              </a:rPr>
              <a:t>a</a:t>
            </a:r>
            <a:endParaRPr lang="hu-HU" sz="1600" b="1" dirty="0">
              <a:latin typeface="Times New Roman" pitchFamily="18" charset="0"/>
            </a:endParaRPr>
          </a:p>
          <a:p>
            <a:pPr marL="640080" lvl="1" indent="-246888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b="1" dirty="0">
                <a:latin typeface="Times New Roman" pitchFamily="18" charset="0"/>
              </a:rPr>
              <a:t>Külföldön termőföld bérlése/vásárlása</a:t>
            </a:r>
            <a:r>
              <a:rPr lang="en-AU" sz="1600" b="1" dirty="0">
                <a:latin typeface="Times New Roman" pitchFamily="18" charset="0"/>
              </a:rPr>
              <a:t> </a:t>
            </a:r>
            <a:endParaRPr lang="hu-HU" sz="1600" b="1" dirty="0">
              <a:latin typeface="Times New Roman" pitchFamily="18" charset="0"/>
            </a:endParaRPr>
          </a:p>
          <a:p>
            <a:pPr marL="640080" lvl="1" indent="-246888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Font typeface="Verdana" pitchFamily="34" charset="0"/>
              <a:buNone/>
              <a:defRPr/>
            </a:pPr>
            <a:r>
              <a:rPr lang="en-AU" sz="1600" b="1" dirty="0"/>
              <a:t>		</a:t>
            </a:r>
            <a:endParaRPr lang="hu-HU" sz="1600" b="1" dirty="0">
              <a:latin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endParaRPr lang="en-AU" sz="1600" b="1" dirty="0">
              <a:latin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ct val="1500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n-AU" sz="1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Techn</a:t>
            </a:r>
            <a:r>
              <a:rPr lang="hu-HU" sz="1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ológia</a:t>
            </a:r>
            <a:r>
              <a:rPr lang="hu-H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fejlődése meghatározó </a:t>
            </a:r>
            <a:endParaRPr lang="en-AU" sz="16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40080" lvl="1" indent="-246888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b="1" dirty="0">
                <a:latin typeface="Times New Roman" pitchFamily="18" charset="0"/>
              </a:rPr>
              <a:t>Újabb „zöld forradalom” szükséges?</a:t>
            </a:r>
            <a:endParaRPr lang="en-AU" sz="1600" b="1" dirty="0">
              <a:latin typeface="Times New Roman" pitchFamily="18" charset="0"/>
            </a:endParaRPr>
          </a:p>
          <a:p>
            <a:pPr marL="640080" lvl="1" indent="-246888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b="1" dirty="0">
                <a:latin typeface="Times New Roman" pitchFamily="18" charset="0"/>
              </a:rPr>
              <a:t>A </a:t>
            </a:r>
            <a:r>
              <a:rPr lang="en-AU" sz="1600" b="1" dirty="0">
                <a:latin typeface="Times New Roman" pitchFamily="18" charset="0"/>
              </a:rPr>
              <a:t>GM</a:t>
            </a:r>
            <a:r>
              <a:rPr lang="hu-HU" sz="1600" b="1" dirty="0">
                <a:latin typeface="Times New Roman" pitchFamily="18" charset="0"/>
              </a:rPr>
              <a:t>O lesz ez</a:t>
            </a:r>
            <a:r>
              <a:rPr lang="en-AU" sz="1600" b="1" dirty="0">
                <a:latin typeface="Times New Roman" pitchFamily="18" charset="0"/>
              </a:rPr>
              <a:t>? </a:t>
            </a:r>
            <a:r>
              <a:rPr lang="en-A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en-AU" sz="1600" b="1" dirty="0">
              <a:latin typeface="Times New Roman" pitchFamily="18" charset="0"/>
            </a:endParaRPr>
          </a:p>
          <a:p>
            <a:pPr marL="640080" lvl="1" indent="-246888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b="1" dirty="0">
                <a:latin typeface="Times New Roman" pitchFamily="18" charset="0"/>
              </a:rPr>
              <a:t>Ösztönzés/támogatás </a:t>
            </a:r>
            <a:r>
              <a:rPr lang="hu-HU" sz="1600" b="1" dirty="0" smtClean="0">
                <a:latin typeface="Times New Roman" pitchFamily="18" charset="0"/>
              </a:rPr>
              <a:t>fontos</a:t>
            </a:r>
            <a:endParaRPr lang="hu-HU" sz="1600" b="1" dirty="0">
              <a:latin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endParaRPr lang="hu-HU" sz="1600" b="1" dirty="0">
              <a:latin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endParaRPr lang="hu-HU" sz="16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Klímaváltozás</a:t>
            </a:r>
            <a:endParaRPr lang="en-AU" sz="16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AU" sz="1600" b="1" dirty="0">
                <a:latin typeface="Times New Roman" pitchFamily="18" charset="0"/>
              </a:rPr>
              <a:t>	</a:t>
            </a:r>
            <a:endParaRPr lang="hu-HU" sz="1600" b="1" dirty="0" smtClean="0">
              <a:latin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hu-HU" sz="1600" b="1" dirty="0" smtClean="0">
              <a:latin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AU" sz="1600" b="1" dirty="0" smtClean="0">
                <a:latin typeface="Times New Roman" pitchFamily="18" charset="0"/>
              </a:rPr>
              <a:t> </a:t>
            </a:r>
            <a:endParaRPr lang="hu-HU" sz="1600" b="1" dirty="0">
              <a:latin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ct val="1500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n-AU" sz="1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Spe</a:t>
            </a:r>
            <a:r>
              <a:rPr lang="hu-HU" sz="1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kuláció</a:t>
            </a:r>
            <a:endParaRPr lang="en-AU" sz="16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40080" lvl="1" indent="-246888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b="1" dirty="0">
                <a:latin typeface="Times New Roman" pitchFamily="18" charset="0"/>
              </a:rPr>
              <a:t>Fontos a piaci likviditás szempontjából</a:t>
            </a:r>
            <a:endParaRPr lang="en-AU" sz="1600" b="1" dirty="0">
              <a:latin typeface="Times New Roman" pitchFamily="18" charset="0"/>
            </a:endParaRPr>
          </a:p>
          <a:p>
            <a:pPr marL="640080" lvl="1" indent="-246888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b="1" dirty="0">
                <a:latin typeface="Times New Roman" pitchFamily="18" charset="0"/>
              </a:rPr>
              <a:t>De növelheti az árak </a:t>
            </a:r>
            <a:r>
              <a:rPr lang="hu-HU" sz="1600" b="1" dirty="0" err="1">
                <a:latin typeface="Times New Roman" pitchFamily="18" charset="0"/>
              </a:rPr>
              <a:t>volatilitását</a:t>
            </a:r>
            <a:endParaRPr lang="hu-HU" sz="1600" b="1" dirty="0">
              <a:latin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hu-HU" sz="1600" b="1" dirty="0">
              <a:latin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AU" sz="1600" b="1" dirty="0">
                <a:latin typeface="Times New Roman" pitchFamily="18" charset="0"/>
              </a:rPr>
              <a:t>		</a:t>
            </a:r>
          </a:p>
          <a:p>
            <a:pPr marL="274320" indent="-274320" algn="just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1400" b="1" dirty="0">
              <a:latin typeface="Times New Roman" pitchFamily="18" charset="0"/>
            </a:endParaRPr>
          </a:p>
        </p:txBody>
      </p:sp>
      <p:pic>
        <p:nvPicPr>
          <p:cNvPr id="59396" name="Picture 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29300" y="4581526"/>
            <a:ext cx="5918200" cy="2016125"/>
          </a:xfrm>
          <a:solidFill>
            <a:srgbClr val="FFFF00"/>
          </a:solidFill>
          <a:ln>
            <a:solidFill>
              <a:srgbClr val="FFFF00"/>
            </a:solidFill>
          </a:ln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715001" y="2786064"/>
            <a:ext cx="5939367" cy="1800225"/>
            <a:chOff x="240" y="1278"/>
            <a:chExt cx="5866" cy="2458"/>
          </a:xfrm>
        </p:grpSpPr>
        <p:pic>
          <p:nvPicPr>
            <p:cNvPr id="59410" name="Picture 33"/>
            <p:cNvPicPr>
              <a:picLocks noChangeAspect="1" noChangeArrowheads="1"/>
            </p:cNvPicPr>
            <p:nvPr/>
          </p:nvPicPr>
          <p:blipFill>
            <a:blip r:embed="rId5" cstate="print">
              <a:lum bright="12000" contrast="38000"/>
            </a:blip>
            <a:srcRect/>
            <a:stretch>
              <a:fillRect/>
            </a:stretch>
          </p:blipFill>
          <p:spPr bwMode="auto">
            <a:xfrm>
              <a:off x="240" y="1278"/>
              <a:ext cx="5866" cy="2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878" name="Text Box 34"/>
            <p:cNvSpPr txBox="1">
              <a:spLocks noChangeArrowheads="1"/>
            </p:cNvSpPr>
            <p:nvPr/>
          </p:nvSpPr>
          <p:spPr bwMode="auto">
            <a:xfrm>
              <a:off x="240" y="2735"/>
              <a:ext cx="1154" cy="6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hu-HU" sz="1200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GMO-ról jött E-mail!</a:t>
              </a:r>
              <a:r>
                <a:rPr lang="hu-HU" sz="1200">
                  <a:latin typeface="Times New Roman" pitchFamily="18" charset="0"/>
                  <a:cs typeface="Arial" charset="0"/>
                </a:rPr>
                <a:t> </a:t>
              </a:r>
              <a:endParaRPr lang="en-US" sz="1200"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808134" y="765175"/>
            <a:ext cx="5782733" cy="1697038"/>
            <a:chOff x="3787" y="2228"/>
            <a:chExt cx="1678" cy="1333"/>
          </a:xfrm>
        </p:grpSpPr>
        <p:graphicFrame>
          <p:nvGraphicFramePr>
            <p:cNvPr id="59408" name="Object 21"/>
            <p:cNvGraphicFramePr>
              <a:graphicFrameLocks noChangeAspect="1"/>
            </p:cNvGraphicFramePr>
            <p:nvPr/>
          </p:nvGraphicFramePr>
          <p:xfrm>
            <a:off x="3787" y="2228"/>
            <a:ext cx="1678" cy="1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01" name="Bitkép" r:id="rId6" imgW="2285714" imgH="1676634" progId="PBrush">
                    <p:embed/>
                  </p:oleObj>
                </mc:Choice>
                <mc:Fallback>
                  <p:oleObj name="Bitkép" r:id="rId6" imgW="2285714" imgH="1676634" progId="PBrush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7327" t="3778"/>
                        <a:stretch>
                          <a:fillRect/>
                        </a:stretch>
                      </p:blipFill>
                      <p:spPr bwMode="auto">
                        <a:xfrm>
                          <a:off x="3787" y="2228"/>
                          <a:ext cx="1678" cy="1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409" name="Text Box 22"/>
            <p:cNvSpPr txBox="1">
              <a:spLocks noChangeArrowheads="1"/>
            </p:cNvSpPr>
            <p:nvPr/>
          </p:nvSpPr>
          <p:spPr bwMode="auto">
            <a:xfrm>
              <a:off x="4150" y="3321"/>
              <a:ext cx="952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altLang="hu-HU" sz="1400">
                  <a:latin typeface="Times New Roman" pitchFamily="18" charset="0"/>
                </a:rPr>
                <a:t>Gazdasági növekedés</a:t>
              </a:r>
            </a:p>
          </p:txBody>
        </p:sp>
      </p:grpSp>
      <p:sp>
        <p:nvSpPr>
          <p:cNvPr id="59399" name="Text Box 11"/>
          <p:cNvSpPr txBox="1">
            <a:spLocks noChangeArrowheads="1"/>
          </p:cNvSpPr>
          <p:nvPr/>
        </p:nvSpPr>
        <p:spPr bwMode="auto">
          <a:xfrm>
            <a:off x="5651501" y="2708276"/>
            <a:ext cx="62039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75000"/>
              </a:lnSpc>
              <a:buFont typeface="Wingdings" pitchFamily="2" charset="2"/>
              <a:buNone/>
            </a:pPr>
            <a:r>
              <a:rPr lang="en-AU" altLang="hu-HU" sz="1600" i="1">
                <a:solidFill>
                  <a:srgbClr val="660033"/>
                </a:solidFill>
                <a:latin typeface="Times New Roman" pitchFamily="18" charset="0"/>
              </a:rPr>
              <a:t>Eur</a:t>
            </a:r>
            <a:r>
              <a:rPr lang="hu-HU" altLang="hu-HU" sz="1600" i="1">
                <a:solidFill>
                  <a:srgbClr val="660033"/>
                </a:solidFill>
                <a:latin typeface="Times New Roman" pitchFamily="18" charset="0"/>
              </a:rPr>
              <a:t>ó</a:t>
            </a:r>
            <a:r>
              <a:rPr lang="en-AU" altLang="hu-HU" sz="1600" i="1">
                <a:solidFill>
                  <a:srgbClr val="660033"/>
                </a:solidFill>
                <a:latin typeface="Times New Roman" pitchFamily="18" charset="0"/>
              </a:rPr>
              <a:t>p</a:t>
            </a:r>
            <a:r>
              <a:rPr lang="hu-HU" altLang="hu-HU" sz="1600" i="1">
                <a:solidFill>
                  <a:srgbClr val="660033"/>
                </a:solidFill>
                <a:latin typeface="Times New Roman" pitchFamily="18" charset="0"/>
              </a:rPr>
              <a:t>a válasza a </a:t>
            </a:r>
            <a:r>
              <a:rPr lang="en-AU" altLang="hu-HU" sz="1600" i="1">
                <a:solidFill>
                  <a:srgbClr val="660033"/>
                </a:solidFill>
                <a:latin typeface="Times New Roman" pitchFamily="18" charset="0"/>
              </a:rPr>
              <a:t>GM</a:t>
            </a:r>
            <a:r>
              <a:rPr lang="hu-HU" altLang="hu-HU" sz="1600" i="1">
                <a:solidFill>
                  <a:srgbClr val="660033"/>
                </a:solidFill>
                <a:latin typeface="Times New Roman" pitchFamily="18" charset="0"/>
              </a:rPr>
              <a:t>O-ra:</a:t>
            </a:r>
            <a:r>
              <a:rPr lang="en-AU" altLang="hu-HU" sz="1600" i="1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hu-HU" altLang="hu-HU" sz="1600" i="1">
                <a:solidFill>
                  <a:srgbClr val="660033"/>
                </a:solidFill>
                <a:latin typeface="Times New Roman" pitchFamily="18" charset="0"/>
              </a:rPr>
              <a:t>természetellenes…              de élelmiszert nem a természet számára termelünk!</a:t>
            </a:r>
          </a:p>
        </p:txBody>
      </p:sp>
      <p:sp>
        <p:nvSpPr>
          <p:cNvPr id="59400" name="Rectangle 12"/>
          <p:cNvSpPr>
            <a:spLocks noChangeArrowheads="1"/>
          </p:cNvSpPr>
          <p:nvPr/>
        </p:nvSpPr>
        <p:spPr bwMode="auto">
          <a:xfrm>
            <a:off x="5903385" y="1341438"/>
            <a:ext cx="1229783" cy="431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altLang="hu-HU" sz="1600">
                <a:latin typeface="Times New Roman" pitchFamily="18" charset="0"/>
              </a:rPr>
              <a:t>Egyél</a:t>
            </a:r>
          </a:p>
        </p:txBody>
      </p:sp>
      <p:sp>
        <p:nvSpPr>
          <p:cNvPr id="59401" name="Rectangle 13"/>
          <p:cNvSpPr>
            <a:spLocks noChangeArrowheads="1"/>
          </p:cNvSpPr>
          <p:nvPr/>
        </p:nvSpPr>
        <p:spPr bwMode="auto">
          <a:xfrm>
            <a:off x="7867651" y="1341438"/>
            <a:ext cx="1240367" cy="431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altLang="hu-HU" sz="1600">
                <a:latin typeface="Times New Roman" pitchFamily="18" charset="0"/>
              </a:rPr>
              <a:t>több</a:t>
            </a:r>
          </a:p>
        </p:txBody>
      </p:sp>
      <p:sp>
        <p:nvSpPr>
          <p:cNvPr id="59402" name="Rectangle 14"/>
          <p:cNvSpPr>
            <a:spLocks noChangeArrowheads="1"/>
          </p:cNvSpPr>
          <p:nvPr/>
        </p:nvSpPr>
        <p:spPr bwMode="auto">
          <a:xfrm>
            <a:off x="9730317" y="1341438"/>
            <a:ext cx="1329267" cy="431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altLang="hu-HU" sz="1600">
                <a:latin typeface="Times New Roman" pitchFamily="18" charset="0"/>
              </a:rPr>
              <a:t>csirkehúst</a:t>
            </a:r>
          </a:p>
        </p:txBody>
      </p:sp>
      <p:sp>
        <p:nvSpPr>
          <p:cNvPr id="59403" name="Rectangle 15"/>
          <p:cNvSpPr>
            <a:spLocks noChangeArrowheads="1"/>
          </p:cNvSpPr>
          <p:nvPr/>
        </p:nvSpPr>
        <p:spPr bwMode="auto">
          <a:xfrm>
            <a:off x="6449484" y="4652963"/>
            <a:ext cx="4696883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 altLang="hu-HU"/>
          </a:p>
        </p:txBody>
      </p:sp>
      <p:sp>
        <p:nvSpPr>
          <p:cNvPr id="2255888" name="Text Box 16"/>
          <p:cNvSpPr txBox="1">
            <a:spLocks noChangeArrowheads="1"/>
          </p:cNvSpPr>
          <p:nvPr/>
        </p:nvSpPr>
        <p:spPr bwMode="auto">
          <a:xfrm>
            <a:off x="6540500" y="4581526"/>
            <a:ext cx="4252384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>
                <a:solidFill>
                  <a:srgbClr val="993300"/>
                </a:solidFill>
                <a:latin typeface="Times New Roman" pitchFamily="18" charset="0"/>
                <a:cs typeface="Arial" charset="0"/>
              </a:rPr>
              <a:t>     </a:t>
            </a:r>
            <a:r>
              <a:rPr lang="hu-HU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A klímaváltozás bizonyítéka</a:t>
            </a:r>
          </a:p>
        </p:txBody>
      </p:sp>
      <p:sp>
        <p:nvSpPr>
          <p:cNvPr id="59405" name="Rectangle 17"/>
          <p:cNvSpPr>
            <a:spLocks noChangeArrowheads="1"/>
          </p:cNvSpPr>
          <p:nvPr/>
        </p:nvSpPr>
        <p:spPr bwMode="auto">
          <a:xfrm>
            <a:off x="5918200" y="6165851"/>
            <a:ext cx="1153584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altLang="hu-HU"/>
          </a:p>
        </p:txBody>
      </p:sp>
      <p:sp>
        <p:nvSpPr>
          <p:cNvPr id="59406" name="Text Box 18"/>
          <p:cNvSpPr txBox="1">
            <a:spLocks noChangeArrowheads="1"/>
          </p:cNvSpPr>
          <p:nvPr/>
        </p:nvSpPr>
        <p:spPr bwMode="auto">
          <a:xfrm>
            <a:off x="6026151" y="6165851"/>
            <a:ext cx="113241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altLang="hu-HU"/>
          </a:p>
        </p:txBody>
      </p:sp>
      <p:sp>
        <p:nvSpPr>
          <p:cNvPr id="59407" name="Text Box 19"/>
          <p:cNvSpPr txBox="1">
            <a:spLocks noChangeArrowheads="1"/>
          </p:cNvSpPr>
          <p:nvPr/>
        </p:nvSpPr>
        <p:spPr bwMode="auto">
          <a:xfrm>
            <a:off x="5829300" y="6138863"/>
            <a:ext cx="146473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600">
                <a:latin typeface="Times New Roman" pitchFamily="18" charset="0"/>
              </a:rPr>
              <a:t>18. század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Cím 2"/>
          <p:cNvSpPr>
            <a:spLocks noGrp="1"/>
          </p:cNvSpPr>
          <p:nvPr>
            <p:ph type="title"/>
          </p:nvPr>
        </p:nvSpPr>
        <p:spPr>
          <a:xfrm>
            <a:off x="334434" y="0"/>
            <a:ext cx="11247967" cy="1341438"/>
          </a:xfrm>
        </p:spPr>
        <p:txBody>
          <a:bodyPr/>
          <a:lstStyle/>
          <a:p>
            <a:pPr algn="ctr" eaLnBrk="1" hangingPunct="1">
              <a:defRPr/>
            </a:pPr>
            <a:r>
              <a:rPr lang="hu-HU" sz="3600" dirty="0" smtClean="0">
                <a:latin typeface="Times New Roman" pitchFamily="18" charset="0"/>
                <a:cs typeface="Times New Roman" pitchFamily="18" charset="0"/>
              </a:rPr>
              <a:t>Fenntartható élelmiszer ellátás: kevesebb állati eredetű termék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</p:nvPr>
        </p:nvGraphicFramePr>
        <p:xfrm>
          <a:off x="3888318" y="1484313"/>
          <a:ext cx="7694084" cy="2027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099"/>
                <a:gridCol w="1536059"/>
                <a:gridCol w="1642405"/>
                <a:gridCol w="1923521"/>
              </a:tblGrid>
              <a:tr h="914543"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Típus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Teljes kalória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Állati eredetű kalória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%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</a:tr>
              <a:tr h="370898"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Nyugati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/>
                        <a:t>3500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/>
                        <a:t>1400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/>
                        <a:t>40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</a:tr>
              <a:tr h="370898"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Mediterrán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/>
                        <a:t> 3400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/>
                        <a:t>   900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/>
                        <a:t>26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</a:tr>
              <a:tr h="370898"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Legszegényebb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/>
                        <a:t>2000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/>
                        <a:t>     80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/>
                        <a:t>4</a:t>
                      </a:r>
                      <a:endParaRPr lang="en-US" sz="1800" dirty="0"/>
                    </a:p>
                  </a:txBody>
                  <a:tcPr marL="121911" marR="121911" marT="45727" marB="45727"/>
                </a:tc>
              </a:tr>
            </a:tbl>
          </a:graphicData>
        </a:graphic>
      </p:graphicFrame>
      <p:graphicFrame>
        <p:nvGraphicFramePr>
          <p:cNvPr id="5" name="Táblázat 4"/>
          <p:cNvGraphicFramePr>
            <a:graphicFrameLocks noGrp="1"/>
          </p:cNvGraphicFramePr>
          <p:nvPr/>
        </p:nvGraphicFramePr>
        <p:xfrm>
          <a:off x="334433" y="4365625"/>
          <a:ext cx="6239934" cy="240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9967"/>
                <a:gridCol w="3119967"/>
              </a:tblGrid>
              <a:tr h="640125"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Étkezési típus</a:t>
                      </a:r>
                      <a:endParaRPr lang="en-US" sz="1800" dirty="0"/>
                    </a:p>
                  </a:txBody>
                  <a:tcPr marL="121905" marR="121905" marT="45723" marB="45723"/>
                </a:tc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Szükséges  föld terület</a:t>
                      </a:r>
                      <a:endParaRPr lang="en-US" sz="1800" dirty="0"/>
                    </a:p>
                  </a:txBody>
                  <a:tcPr marL="121905" marR="121905" marT="45723" marB="45723"/>
                </a:tc>
              </a:tr>
              <a:tr h="373350"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Vegetáriánus</a:t>
                      </a:r>
                      <a:endParaRPr lang="en-US" sz="1800" dirty="0"/>
                    </a:p>
                  </a:txBody>
                  <a:tcPr marL="121905" marR="12190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/>
                        <a:t>500 m2</a:t>
                      </a:r>
                      <a:endParaRPr lang="en-US" sz="1800" dirty="0"/>
                    </a:p>
                  </a:txBody>
                  <a:tcPr marL="121905" marR="121905" marT="45723" marB="45723"/>
                </a:tc>
              </a:tr>
              <a:tr h="640125"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Dominánsan vegetáriánus</a:t>
                      </a:r>
                      <a:endParaRPr lang="en-US" sz="1800" dirty="0"/>
                    </a:p>
                  </a:txBody>
                  <a:tcPr marL="121905" marR="12190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/>
                        <a:t>700 m2</a:t>
                      </a:r>
                      <a:endParaRPr lang="en-US" sz="1800" dirty="0"/>
                    </a:p>
                  </a:txBody>
                  <a:tcPr marL="121905" marR="121905" marT="45723" marB="45723"/>
                </a:tc>
              </a:tr>
              <a:tr h="373350"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Nyugatosodott</a:t>
                      </a:r>
                      <a:endParaRPr lang="en-US" sz="1800" dirty="0"/>
                    </a:p>
                  </a:txBody>
                  <a:tcPr marL="121905" marR="12190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/>
                        <a:t>4000 m2</a:t>
                      </a:r>
                      <a:endParaRPr lang="en-US" sz="1800" dirty="0"/>
                    </a:p>
                  </a:txBody>
                  <a:tcPr marL="121905" marR="121905" marT="45723" marB="45723"/>
                </a:tc>
              </a:tr>
              <a:tr h="373350"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Húsban gazdag</a:t>
                      </a:r>
                      <a:endParaRPr lang="en-US" sz="1800" dirty="0"/>
                    </a:p>
                  </a:txBody>
                  <a:tcPr marL="121905" marR="12190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 smtClean="0"/>
                        <a:t>7000 m2</a:t>
                      </a:r>
                      <a:endParaRPr lang="en-US" sz="1800" dirty="0"/>
                    </a:p>
                  </a:txBody>
                  <a:tcPr marL="121905" marR="121905" marT="45723" marB="45723"/>
                </a:tc>
              </a:tr>
            </a:tbl>
          </a:graphicData>
        </a:graphic>
      </p:graphicFrame>
      <p:sp>
        <p:nvSpPr>
          <p:cNvPr id="6" name="Téglalap 5"/>
          <p:cNvSpPr/>
          <p:nvPr/>
        </p:nvSpPr>
        <p:spPr>
          <a:xfrm>
            <a:off x="6864351" y="4005264"/>
            <a:ext cx="5088467" cy="2447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különféle élelmiszerfogyasztások</a:t>
            </a:r>
          </a:p>
          <a:p>
            <a:pPr algn="ctr">
              <a:defRPr/>
            </a:pPr>
            <a:r>
              <a:rPr lang="hu-H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éves</a:t>
            </a:r>
          </a:p>
          <a:p>
            <a:pPr algn="ctr">
              <a:defRPr/>
            </a:pPr>
            <a:r>
              <a:rPr lang="hu-H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ökológia nyoma</a:t>
            </a:r>
          </a:p>
          <a:p>
            <a:pPr algn="ctr">
              <a:defRPr/>
            </a:pPr>
            <a:r>
              <a:rPr lang="hu-H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Forrás: FAO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1" y="1557339"/>
            <a:ext cx="3168649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1" y="2947988"/>
            <a:ext cx="3168649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églalap 12"/>
          <p:cNvSpPr/>
          <p:nvPr/>
        </p:nvSpPr>
        <p:spPr>
          <a:xfrm>
            <a:off x="1583267" y="1916113"/>
            <a:ext cx="575733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000" dirty="0">
                <a:solidFill>
                  <a:srgbClr val="FF0000"/>
                </a:solidFill>
              </a:rPr>
              <a:t>X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4066" name="Group 2"/>
          <p:cNvGraphicFramePr>
            <a:graphicFrameLocks noGrp="1"/>
          </p:cNvGraphicFramePr>
          <p:nvPr/>
        </p:nvGraphicFramePr>
        <p:xfrm>
          <a:off x="624417" y="1125538"/>
          <a:ext cx="11328400" cy="3261104"/>
        </p:xfrm>
        <a:graphic>
          <a:graphicData uri="http://schemas.openxmlformats.org/drawingml/2006/table">
            <a:tbl>
              <a:tblPr/>
              <a:tblGrid>
                <a:gridCol w="4798647"/>
                <a:gridCol w="6529753"/>
              </a:tblGrid>
              <a:tr h="42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Felhasználás</a:t>
                      </a:r>
                    </a:p>
                  </a:txBody>
                  <a:tcPr marL="112541" marR="112541"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Liter</a:t>
                      </a:r>
                    </a:p>
                  </a:txBody>
                  <a:tcPr marL="112541" marR="112541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Ivóvíz</a:t>
                      </a:r>
                    </a:p>
                  </a:txBody>
                  <a:tcPr marL="112541" marR="112541"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2 - 5 liter/fő/nap</a:t>
                      </a:r>
                    </a:p>
                  </a:txBody>
                  <a:tcPr marL="112541" marR="112541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Háztartás</a:t>
                      </a:r>
                    </a:p>
                  </a:txBody>
                  <a:tcPr marL="112541" marR="112541"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20 - 500 liter/fő/nap</a:t>
                      </a:r>
                    </a:p>
                  </a:txBody>
                  <a:tcPr marL="112541" marR="112541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Búza</a:t>
                      </a:r>
                    </a:p>
                  </a:txBody>
                  <a:tcPr marL="112541" marR="112541"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500 - 4 000 liter/kg</a:t>
                      </a:r>
                    </a:p>
                  </a:txBody>
                  <a:tcPr marL="112541" marR="112541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Hús</a:t>
                      </a:r>
                    </a:p>
                  </a:txBody>
                  <a:tcPr marL="112541" marR="112541"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5 000 - 15 000 liter/kg</a:t>
                      </a:r>
                    </a:p>
                  </a:txBody>
                  <a:tcPr marL="112541" marR="112541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Bioüzemanyag</a:t>
                      </a:r>
                    </a:p>
                  </a:txBody>
                  <a:tcPr marL="112541" marR="112541"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1 000 - 3 500 liter/liter</a:t>
                      </a:r>
                    </a:p>
                  </a:txBody>
                  <a:tcPr marL="112541" marR="112541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Póló (pamut)</a:t>
                      </a:r>
                    </a:p>
                  </a:txBody>
                  <a:tcPr marL="112541" marR="112541"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2 000-3 000 liter</a:t>
                      </a:r>
                    </a:p>
                  </a:txBody>
                  <a:tcPr marL="112541" marR="112541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Mezőgazdaság</a:t>
                      </a:r>
                    </a:p>
                  </a:txBody>
                  <a:tcPr marL="112541" marR="112541"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3 000 liter/fő/nap </a:t>
                      </a:r>
                      <a:b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liter/kalória</a:t>
                      </a:r>
                    </a:p>
                  </a:txBody>
                  <a:tcPr marL="112541" marR="112541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64095" name="Text Box 31"/>
          <p:cNvSpPr txBox="1">
            <a:spLocks noChangeArrowheads="1"/>
          </p:cNvSpPr>
          <p:nvPr/>
        </p:nvSpPr>
        <p:spPr bwMode="auto">
          <a:xfrm>
            <a:off x="3968751" y="4508501"/>
            <a:ext cx="84201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000" dirty="0">
                <a:latin typeface="Times New Roman" pitchFamily="18" charset="0"/>
                <a:cs typeface="Arial" charset="0"/>
              </a:rPr>
              <a:t>Föld vízkészlete: </a:t>
            </a:r>
            <a:br>
              <a:rPr lang="hu-HU" sz="2000" dirty="0">
                <a:latin typeface="Times New Roman" pitchFamily="18" charset="0"/>
                <a:cs typeface="Arial" charset="0"/>
              </a:rPr>
            </a:br>
            <a:r>
              <a:rPr lang="hu-HU" sz="2000" dirty="0">
                <a:latin typeface="Times New Roman" pitchFamily="18" charset="0"/>
                <a:cs typeface="Arial" charset="0"/>
              </a:rPr>
              <a:t>   </a:t>
            </a:r>
            <a:r>
              <a:rPr lang="hu-HU" sz="1700" dirty="0">
                <a:latin typeface="Times New Roman" pitchFamily="18" charset="0"/>
                <a:cs typeface="Arial" charset="0"/>
              </a:rPr>
              <a:t>97,2% tenger; 2,3 % jégtakaró, 0,5% légkör, folyó, tavak és talajvíz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hu-HU" sz="1600" dirty="0">
                <a:latin typeface="Arial" charset="0"/>
                <a:cs typeface="Arial" charset="0"/>
              </a:rPr>
              <a:t> </a:t>
            </a:r>
            <a:r>
              <a:rPr lang="hu-HU" sz="1600" dirty="0">
                <a:latin typeface="Times New Roman" pitchFamily="18" charset="0"/>
                <a:cs typeface="Arial" charset="0"/>
              </a:rPr>
              <a:t>Élelmiszer-termelés vízfelhasználásának</a:t>
            </a:r>
            <a:r>
              <a:rPr lang="hu-HU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hu-HU" sz="1600" dirty="0">
                <a:latin typeface="Times New Roman" pitchFamily="18" charset="0"/>
                <a:cs typeface="Arial" charset="0"/>
              </a:rPr>
              <a:t>78%-a esőből származik</a:t>
            </a:r>
            <a:r>
              <a:rPr lang="hu-HU" dirty="0">
                <a:latin typeface="Arial" charset="0"/>
                <a:cs typeface="Arial" charset="0"/>
              </a:rPr>
              <a:t> </a:t>
            </a:r>
            <a:endParaRPr lang="hu-HU" sz="1600" dirty="0">
              <a:latin typeface="Times New Roman" pitchFamily="18" charset="0"/>
              <a:cs typeface="Arial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hu-HU" sz="1600" dirty="0">
                <a:latin typeface="Times New Roman" pitchFamily="18" charset="0"/>
                <a:cs typeface="Arial" charset="0"/>
              </a:rPr>
              <a:t> A vízfelhasználás egyre nagyobb részét az öntözés biztosítja </a:t>
            </a:r>
          </a:p>
          <a:p>
            <a:pPr>
              <a:defRPr/>
            </a:pPr>
            <a:r>
              <a:rPr lang="hu-HU" sz="1600" dirty="0">
                <a:latin typeface="Times New Roman" pitchFamily="18" charset="0"/>
                <a:cs typeface="Arial" charset="0"/>
              </a:rPr>
              <a:t/>
            </a:r>
            <a:br>
              <a:rPr lang="hu-HU" sz="1600" dirty="0">
                <a:latin typeface="Times New Roman" pitchFamily="18" charset="0"/>
                <a:cs typeface="Arial" charset="0"/>
              </a:rPr>
            </a:br>
            <a:endParaRPr lang="hu-HU" sz="16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61472" name="Picture 32" descr="untit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34" y="4437064"/>
            <a:ext cx="345651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4097" name="Text Box 33"/>
          <p:cNvSpPr txBox="1">
            <a:spLocks noChangeArrowheads="1"/>
          </p:cNvSpPr>
          <p:nvPr/>
        </p:nvSpPr>
        <p:spPr bwMode="auto">
          <a:xfrm>
            <a:off x="601133" y="0"/>
            <a:ext cx="1125431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VÍZHASZNÁLAT </a:t>
            </a:r>
          </a:p>
        </p:txBody>
      </p:sp>
      <p:sp>
        <p:nvSpPr>
          <p:cNvPr id="2264098" name="Text Box 34"/>
          <p:cNvSpPr txBox="1">
            <a:spLocks noChangeArrowheads="1"/>
          </p:cNvSpPr>
          <p:nvPr/>
        </p:nvSpPr>
        <p:spPr bwMode="auto">
          <a:xfrm>
            <a:off x="0" y="357188"/>
            <a:ext cx="1178771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latin typeface="Times New Roman" pitchFamily="18" charset="0"/>
                <a:cs typeface="Arial" charset="0"/>
              </a:rPr>
              <a:t>A „vízbuborék” nem fenntartható és törékeny: ma 6,7 milliárd ember ugyanannyi vízmennyiségen osztozik, mint a  300  millió globális népesség a Római Birodalom </a:t>
            </a:r>
            <a:r>
              <a:rPr lang="hu-HU" dirty="0">
                <a:solidFill>
                  <a:srgbClr val="990000"/>
                </a:solidFill>
                <a:latin typeface="Times New Roman" pitchFamily="18" charset="0"/>
                <a:cs typeface="Arial" charset="0"/>
              </a:rPr>
              <a:t>idején</a:t>
            </a:r>
            <a:r>
              <a:rPr lang="hu-HU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 </a:t>
            </a: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61475" name="Rectangle 35"/>
          <p:cNvSpPr>
            <a:spLocks noChangeArrowheads="1"/>
          </p:cNvSpPr>
          <p:nvPr/>
        </p:nvSpPr>
        <p:spPr bwMode="auto">
          <a:xfrm>
            <a:off x="0" y="6334126"/>
            <a:ext cx="121920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u-HU" altLang="hu-HU" sz="1400">
                <a:latin typeface="Times New Roman" pitchFamily="18" charset="0"/>
              </a:rPr>
              <a:t>Forrás:</a:t>
            </a:r>
            <a:r>
              <a:rPr lang="en-US" altLang="hu-HU" sz="1400">
                <a:latin typeface="Times New Roman" pitchFamily="18" charset="0"/>
              </a:rPr>
              <a:t> </a:t>
            </a:r>
            <a:r>
              <a:rPr lang="hu-HU" altLang="hu-HU" sz="1400">
                <a:latin typeface="Times New Roman" pitchFamily="18" charset="0"/>
              </a:rPr>
              <a:t>IWMI ([2007) In: </a:t>
            </a:r>
            <a:r>
              <a:rPr lang="hu-HU" altLang="hu-HU" sz="1400" i="1">
                <a:latin typeface="Times New Roman" pitchFamily="18" charset="0"/>
              </a:rPr>
              <a:t>Water for Food, Water for Life</a:t>
            </a:r>
            <a:r>
              <a:rPr lang="hu-HU" altLang="hu-HU" sz="1400">
                <a:latin typeface="Times New Roman" pitchFamily="18" charset="0"/>
              </a:rPr>
              <a:t>: A Comprehensive Assessment of Water Management in Agriculture, London: Earthscan, and Colombo: International Water Management Institute </a:t>
            </a:r>
          </a:p>
          <a:p>
            <a:endParaRPr lang="hu-HU" altLang="hu-HU" sz="1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655</Words>
  <Application>Microsoft Office PowerPoint</Application>
  <PresentationFormat>Widescreen</PresentationFormat>
  <Paragraphs>220</Paragraphs>
  <Slides>26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Impact</vt:lpstr>
      <vt:lpstr>Times New Roman</vt:lpstr>
      <vt:lpstr>Verdana</vt:lpstr>
      <vt:lpstr>Wingdings</vt:lpstr>
      <vt:lpstr>Wingdings 2</vt:lpstr>
      <vt:lpstr>Office-téma</vt:lpstr>
      <vt:lpstr>Bitkép</vt:lpstr>
      <vt:lpstr>Ökológiai szemlélet alkalmazásának lehetőségei az élelmiszerellátási rendszerekben (tömegáru, helyi termék, stb. az alternatív értékesítés területén) </vt:lpstr>
      <vt:lpstr>Tematika</vt:lpstr>
      <vt:lpstr>PowerPoint Presentation</vt:lpstr>
      <vt:lpstr>   2.5  szer több hús   </vt:lpstr>
      <vt:lpstr>PowerPoint Presentation</vt:lpstr>
      <vt:lpstr>Livestock Contributions:  The big three</vt:lpstr>
      <vt:lpstr>ÉLELMEZÉS-BIZTONSÁG KIHÍVÁSAI</vt:lpstr>
      <vt:lpstr>Fenntartható élelmiszer ellátás: kevesebb állati eredetű termék</vt:lpstr>
      <vt:lpstr>PowerPoint Presentation</vt:lpstr>
      <vt:lpstr>ÉLELMISZERLÁNC VESZTESÉGE</vt:lpstr>
      <vt:lpstr>VÁLASZOK ÉS KIHÍVÁSOK</vt:lpstr>
      <vt:lpstr>KÖVETKEZTETÉSEK ÉS TANULSÁGOK</vt:lpstr>
      <vt:lpstr>Csoportos értékesítés</vt:lpstr>
      <vt:lpstr>PowerPoint Presentation</vt:lpstr>
      <vt:lpstr>Project I. Vent en direct</vt:lpstr>
      <vt:lpstr>PowerPoint Presentation</vt:lpstr>
      <vt:lpstr>PowerPoint Presentation</vt:lpstr>
      <vt:lpstr>PowerPoint Presentation</vt:lpstr>
      <vt:lpstr>PowerPoint Presentation</vt:lpstr>
      <vt:lpstr>Franciaország: Főtéri árus utánfutóval, sajt és kenyér bolt</vt:lpstr>
      <vt:lpstr>Helyi termékek boltja a városban –házhoz szállítás (Toulouse)</vt:lpstr>
      <vt:lpstr>Franciaország: Tematikus alma fesztivál</vt:lpstr>
      <vt:lpstr>PowerPoint Presentation</vt:lpstr>
      <vt:lpstr>PowerPoint Presentation</vt:lpstr>
      <vt:lpstr>PowerPoint Presentation</vt:lpstr>
      <vt:lpstr>A közvetlen értékesítés múltja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Oktatási Modul Értékelő Kérdőív</dc:title>
  <dc:creator>hp</dc:creator>
  <cp:lastModifiedBy>Feher, Istvan</cp:lastModifiedBy>
  <cp:revision>38</cp:revision>
  <dcterms:created xsi:type="dcterms:W3CDTF">2016-03-04T21:01:57Z</dcterms:created>
  <dcterms:modified xsi:type="dcterms:W3CDTF">2016-11-28T19:44:08Z</dcterms:modified>
</cp:coreProperties>
</file>